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"/>
  </p:notesMasterIdLst>
  <p:handoutMasterIdLst>
    <p:handoutMasterId r:id="rId7"/>
  </p:handoutMasterIdLst>
  <p:sldIdLst>
    <p:sldId id="256" r:id="rId2"/>
    <p:sldId id="273" r:id="rId3"/>
    <p:sldId id="274" r:id="rId4"/>
    <p:sldId id="276" r:id="rId5"/>
  </p:sldIdLst>
  <p:sldSz cx="9144000" cy="6858000" type="screen4x3"/>
  <p:notesSz cx="7099300" cy="102346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0" autoAdjust="0"/>
  </p:normalViewPr>
  <p:slideViewPr>
    <p:cSldViewPr>
      <p:cViewPr>
        <p:scale>
          <a:sx n="133" d="100"/>
          <a:sy n="133" d="100"/>
        </p:scale>
        <p:origin x="-1032" y="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F9BCFA04-8B6C-431C-9AD1-4E8E22BBA246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6241879C-01AC-4722-A83E-D2AC145242E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51866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70A08575-01BA-49C0-B8BF-7CE25B7D938D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0F20A7EC-2822-49FF-916F-D3AD542AF32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307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6005787-0D4E-4D8A-846C-B3B309525329}" type="datetimeFigureOut">
              <a:rPr lang="zh-HK" altLang="en-US" smtClean="0"/>
              <a:t>16/4/2015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9C23FB5-69EB-42CB-A8F7-9FC1F04306F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9455" y="537738"/>
            <a:ext cx="43284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司徒拔道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15-18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號 地盤平整及地基工程</a:t>
            </a:r>
          </a:p>
        </p:txBody>
      </p:sp>
      <p:pic>
        <p:nvPicPr>
          <p:cNvPr id="10" name="Picture 6" descr="C:\Documents and Settings\Site User\Desktop\VibroHK-Logo2012full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8" y="305745"/>
            <a:ext cx="3977539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6" name="標題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008112"/>
          </a:xfrm>
        </p:spPr>
        <p:txBody>
          <a:bodyPr>
            <a:noAutofit/>
          </a:bodyPr>
          <a:lstStyle/>
          <a:p>
            <a:r>
              <a:rPr lang="en-US" altLang="zh-HK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2015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zh-HK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創意工程安全獎</a:t>
            </a:r>
            <a:r>
              <a:rPr lang="zh-HK" altLang="zh-TW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en-US" altLang="zh-HK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HK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(</a:t>
            </a:r>
            <a:r>
              <a:rPr lang="zh-HK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類別</a:t>
            </a: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:安全操作設施</a:t>
            </a:r>
            <a:r>
              <a:rPr lang="en-US" altLang="zh-TW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)</a:t>
            </a:r>
            <a:endParaRPr lang="zh-HK" altLang="en-U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副標題 2"/>
          <p:cNvSpPr txBox="1">
            <a:spLocks/>
          </p:cNvSpPr>
          <p:nvPr/>
        </p:nvSpPr>
        <p:spPr>
          <a:xfrm>
            <a:off x="827584" y="5774974"/>
            <a:ext cx="7199883" cy="79208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HK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  <a:ea typeface="新細明體" pitchFamily="18" charset="-120"/>
              </a:rPr>
              <a:t>參賽項目：</a:t>
            </a:r>
            <a:r>
              <a:rPr lang="zh-TW" altLang="zh-HK" sz="2800" b="1" dirty="0">
                <a:solidFill>
                  <a:srgbClr val="0000FF"/>
                </a:solidFill>
              </a:rPr>
              <a:t>三角釜楔子</a:t>
            </a:r>
            <a:r>
              <a:rPr lang="zh-TW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zh-HK" sz="2800" b="1" u="sng" dirty="0">
                <a:solidFill>
                  <a:srgbClr val="0000FF"/>
                </a:solidFill>
              </a:rPr>
              <a:t>(</a:t>
            </a:r>
            <a:r>
              <a:rPr lang="zh-TW" altLang="zh-HK" sz="2800" b="1" u="sng" dirty="0">
                <a:solidFill>
                  <a:srgbClr val="0000FF"/>
                </a:solidFill>
              </a:rPr>
              <a:t>進行擴孔工序前</a:t>
            </a:r>
            <a:r>
              <a:rPr lang="en-US" altLang="zh-HK" sz="2800" b="1" u="sng" dirty="0" smtClean="0">
                <a:solidFill>
                  <a:srgbClr val="0000FF"/>
                </a:solidFill>
              </a:rPr>
              <a:t>)</a:t>
            </a:r>
          </a:p>
          <a:p>
            <a:pPr algn="l"/>
            <a:r>
              <a:rPr lang="zh-TW" altLang="en-US" sz="2600" dirty="0" smtClean="0">
                <a:solidFill>
                  <a:srgbClr val="0000FF"/>
                </a:solidFill>
              </a:rPr>
              <a:t>                   </a:t>
            </a:r>
            <a:r>
              <a:rPr lang="zh-TW" altLang="en-US" sz="2800" b="1" dirty="0" smtClean="0">
                <a:solidFill>
                  <a:srgbClr val="0000FF"/>
                </a:solidFill>
                <a:latin typeface="+mn-ea"/>
              </a:rPr>
              <a:t>大</a:t>
            </a:r>
            <a:r>
              <a:rPr lang="zh-TW" altLang="en-US" sz="2800" b="1" dirty="0">
                <a:solidFill>
                  <a:srgbClr val="0000FF"/>
                </a:solidFill>
                <a:latin typeface="+mn-ea"/>
              </a:rPr>
              <a:t>口徑鑽孔樁</a:t>
            </a:r>
            <a:r>
              <a:rPr lang="en-US" altLang="zh-TW" sz="2800" b="1" dirty="0">
                <a:solidFill>
                  <a:srgbClr val="0000FF"/>
                </a:solidFill>
                <a:latin typeface="+mn-ea"/>
              </a:rPr>
              <a:t>(Bored Pile</a:t>
            </a:r>
            <a:r>
              <a:rPr lang="en-US" altLang="zh-TW" sz="2800" b="1" dirty="0" smtClean="0">
                <a:solidFill>
                  <a:srgbClr val="0000FF"/>
                </a:solidFill>
                <a:latin typeface="+mn-ea"/>
              </a:rPr>
              <a:t>)</a:t>
            </a:r>
          </a:p>
        </p:txBody>
      </p:sp>
      <p:pic>
        <p:nvPicPr>
          <p:cNvPr id="18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17" y="2313451"/>
            <a:ext cx="3581365" cy="345638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27467" y="57749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95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04"/>
    </mc:Choice>
    <mc:Fallback>
      <p:transition spd="slow" advTm="1400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485" objId="2"/>
        <p14:stopEvt time="12793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136904" cy="25001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3600" b="1" dirty="0" smtClean="0">
                <a:solidFill>
                  <a:schemeClr val="tx1"/>
                </a:solidFill>
              </a:rPr>
              <a:t/>
            </a:r>
            <a:br>
              <a:rPr lang="en-US" altLang="zh-HK" sz="3600" b="1" dirty="0" smtClean="0">
                <a:solidFill>
                  <a:schemeClr val="tx1"/>
                </a:solidFill>
              </a:rPr>
            </a:br>
            <a:r>
              <a:rPr lang="en-US" altLang="zh-HK" sz="3600" b="1" dirty="0">
                <a:solidFill>
                  <a:schemeClr val="tx1"/>
                </a:solidFill>
              </a:rPr>
              <a:t/>
            </a:r>
            <a:br>
              <a:rPr lang="en-US" altLang="zh-HK" sz="3600" b="1" dirty="0">
                <a:solidFill>
                  <a:schemeClr val="tx1"/>
                </a:solidFill>
              </a:rPr>
            </a:br>
            <a:r>
              <a:rPr lang="en-US" altLang="zh-HK" sz="3600" b="1" dirty="0" smtClean="0">
                <a:solidFill>
                  <a:schemeClr val="tx1"/>
                </a:solidFill>
              </a:rPr>
              <a:t/>
            </a:r>
            <a:br>
              <a:rPr lang="en-US" altLang="zh-HK" sz="3600" b="1" dirty="0" smtClean="0">
                <a:solidFill>
                  <a:schemeClr val="tx1"/>
                </a:solidFill>
              </a:rPr>
            </a:br>
            <a:r>
              <a:rPr lang="en-US" altLang="zh-HK" sz="3600" b="1" dirty="0">
                <a:solidFill>
                  <a:schemeClr val="tx1"/>
                </a:solidFill>
              </a:rPr>
              <a:t/>
            </a:r>
            <a:br>
              <a:rPr lang="en-US" altLang="zh-HK" sz="3600" b="1" dirty="0">
                <a:solidFill>
                  <a:schemeClr val="tx1"/>
                </a:solidFill>
              </a:rPr>
            </a:br>
            <a:r>
              <a:rPr lang="en-US" altLang="zh-HK" sz="2700" b="1" dirty="0" smtClean="0">
                <a:solidFill>
                  <a:schemeClr val="tx1"/>
                </a:solidFill>
              </a:rPr>
              <a:t/>
            </a:r>
            <a:br>
              <a:rPr lang="en-US" altLang="zh-HK" sz="2700" b="1" dirty="0" smtClean="0">
                <a:solidFill>
                  <a:schemeClr val="tx1"/>
                </a:solidFill>
              </a:rPr>
            </a:br>
            <a:r>
              <a:rPr lang="en-US" altLang="zh-HK" sz="2700" b="1" dirty="0">
                <a:solidFill>
                  <a:schemeClr val="tx1"/>
                </a:solidFill>
              </a:rPr>
              <a:t/>
            </a:r>
            <a:br>
              <a:rPr lang="en-US" altLang="zh-HK" sz="2700" b="1" dirty="0">
                <a:solidFill>
                  <a:schemeClr val="tx1"/>
                </a:solidFill>
              </a:rPr>
            </a:br>
            <a:endParaRPr lang="zh-HK" altLang="en-US" sz="2700" b="1" dirty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19455" y="537738"/>
            <a:ext cx="43284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司徒拔道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15-18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號 地盤平整及地基工程</a:t>
            </a:r>
          </a:p>
        </p:txBody>
      </p:sp>
      <p:pic>
        <p:nvPicPr>
          <p:cNvPr id="9" name="Picture 6" descr="C:\Documents and Settings\Site User\Desktop\VibroHK-Logo2012full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8" y="305745"/>
            <a:ext cx="3977539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92004" y="963135"/>
            <a:ext cx="6192837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+mj-ea"/>
                <a:ea typeface="+mj-ea"/>
              </a:rPr>
              <a:t>前言</a:t>
            </a:r>
            <a:r>
              <a:rPr lang="en-US" altLang="zh-TW" sz="2400" b="1" dirty="0">
                <a:solidFill>
                  <a:srgbClr val="FF0000"/>
                </a:solidFill>
                <a:latin typeface="+mj-ea"/>
                <a:ea typeface="+mj-ea"/>
              </a:rPr>
              <a:t>: </a:t>
            </a:r>
          </a:p>
          <a:p>
            <a:endParaRPr lang="zh-TW" altLang="en-US" sz="2000" b="1" dirty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進行地基工程 </a:t>
            </a:r>
            <a:r>
              <a:rPr lang="en-US" altLang="zh-TW" sz="2000" b="1" dirty="0" smtClean="0">
                <a:solidFill>
                  <a:srgbClr val="0000FF"/>
                </a:solidFill>
                <a:latin typeface="+mj-ea"/>
                <a:ea typeface="+mj-ea"/>
              </a:rPr>
              <a:t>- 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大口徑鑽孔樁</a:t>
            </a:r>
            <a:r>
              <a:rPr lang="en-US" altLang="zh-TW" sz="2000" b="1" dirty="0" smtClean="0">
                <a:solidFill>
                  <a:srgbClr val="0000FF"/>
                </a:solidFill>
                <a:latin typeface="+mj-ea"/>
                <a:ea typeface="+mj-ea"/>
              </a:rPr>
              <a:t>(Bored Pile)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時，當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樁通需要進行擴孔工序，該鋼通會處於離開石層面位置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，</a:t>
            </a:r>
            <a:endParaRPr lang="en-US" altLang="zh-TW" sz="20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這時如用作支撐鋼通的磨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樁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機</a:t>
            </a:r>
            <a:r>
              <a:rPr lang="en-US" altLang="zh-TW" sz="2000" b="1" dirty="0">
                <a:solidFill>
                  <a:srgbClr val="0000FF"/>
                </a:solidFill>
                <a:latin typeface="+mj-ea"/>
                <a:ea typeface="+mj-ea"/>
              </a:rPr>
              <a:t>(Oscillator)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操作失靈或使用不當，會對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磨樁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機連接部件的工作台</a:t>
            </a:r>
            <a:r>
              <a:rPr lang="en-US" altLang="zh-TW" sz="2000" b="1" dirty="0" smtClean="0">
                <a:solidFill>
                  <a:srgbClr val="0000FF"/>
                </a:solidFill>
                <a:latin typeface="+mj-ea"/>
                <a:ea typeface="+mj-ea"/>
              </a:rPr>
              <a:t>(RCD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逆流鑽機</a:t>
            </a:r>
            <a:r>
              <a:rPr lang="en-US" altLang="zh-TW" sz="2000" b="1" dirty="0" smtClean="0">
                <a:solidFill>
                  <a:srgbClr val="0000FF"/>
                </a:solidFill>
                <a:latin typeface="+mj-ea"/>
                <a:ea typeface="+mj-ea"/>
              </a:rPr>
              <a:t>)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或於附近工作人士造成危害，甚至嚴重工業意外傷亡。</a:t>
            </a:r>
            <a:endParaRPr lang="en-US" altLang="zh-TW" sz="20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endParaRPr lang="en-US" altLang="zh-TW" sz="20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+mj-ea"/>
                <a:ea typeface="+mj-ea"/>
              </a:rPr>
              <a:t>改善方案：</a:t>
            </a:r>
          </a:p>
          <a:p>
            <a:endParaRPr lang="zh-TW" altLang="en-US" sz="2000" b="1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為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防止因磨樁機</a:t>
            </a:r>
            <a:r>
              <a:rPr lang="en-US" altLang="zh-TW" sz="2000" b="1" dirty="0">
                <a:solidFill>
                  <a:srgbClr val="0000FF"/>
                </a:solidFill>
                <a:latin typeface="+mj-ea"/>
                <a:ea typeface="+mj-ea"/>
              </a:rPr>
              <a:t>(Oscillator)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操作失靈或使用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不當而導致的意外發生，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本工程團隊研發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了一項加固操作設施</a:t>
            </a:r>
            <a:r>
              <a:rPr lang="en-US" altLang="zh-TW" sz="2000" b="1" dirty="0" smtClean="0">
                <a:solidFill>
                  <a:srgbClr val="0000FF"/>
                </a:solidFill>
                <a:latin typeface="+mj-ea"/>
                <a:ea typeface="+mj-ea"/>
              </a:rPr>
              <a:t>-</a:t>
            </a:r>
            <a:r>
              <a:rPr lang="zh-TW" altLang="zh-HK" sz="2000" b="1" dirty="0">
                <a:solidFill>
                  <a:srgbClr val="0000FF"/>
                </a:solidFill>
                <a:latin typeface="+mj-ea"/>
                <a:ea typeface="+mj-ea"/>
              </a:rPr>
              <a:t>三角釜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楔子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於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鋼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通上，這樣前線人員便可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依照</a:t>
            </a:r>
            <a:r>
              <a:rPr lang="zh-TW" altLang="zh-HK" sz="2000" b="1" dirty="0">
                <a:solidFill>
                  <a:srgbClr val="0000FF"/>
                </a:solidFill>
                <a:latin typeface="+mj-ea"/>
                <a:ea typeface="+mj-ea"/>
              </a:rPr>
              <a:t>相關圖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則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與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焊接厚度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進行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裝</a:t>
            </a:r>
            <a:r>
              <a:rPr lang="zh-TW" altLang="zh-HK" sz="2000" b="1" dirty="0">
                <a:solidFill>
                  <a:srgbClr val="0000FF"/>
                </a:solidFill>
                <a:latin typeface="+mj-ea"/>
                <a:ea typeface="+mj-ea"/>
              </a:rPr>
              <a:t>設及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加固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，同時安排工程管理團隊進行</a:t>
            </a:r>
            <a:r>
              <a:rPr lang="zh-TW" altLang="zh-HK" sz="2000" b="1" dirty="0">
                <a:solidFill>
                  <a:srgbClr val="0000FF"/>
                </a:solidFill>
                <a:latin typeface="+mj-ea"/>
                <a:ea typeface="+mj-ea"/>
              </a:rPr>
              <a:t>安全檢查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覆核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，確保施工</a:t>
            </a:r>
            <a:r>
              <a:rPr lang="zh-TW" altLang="zh-HK" sz="2000" b="1" dirty="0" smtClean="0">
                <a:solidFill>
                  <a:srgbClr val="0000FF"/>
                </a:solidFill>
                <a:latin typeface="+mj-ea"/>
                <a:ea typeface="+mj-ea"/>
              </a:rPr>
              <a:t>安全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。</a:t>
            </a:r>
            <a:endParaRPr lang="en-US" altLang="zh-TW" sz="20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endParaRPr lang="en-US" altLang="zh-TW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  <a:ea typeface="新細明體" pitchFamily="18" charset="-120"/>
            </a:endParaRPr>
          </a:p>
          <a:p>
            <a:endParaRPr lang="en-US" altLang="zh-TW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新細明體" pitchFamily="18" charset="-120"/>
              <a:ea typeface="新細明體" pitchFamily="18" charset="-120"/>
            </a:endParaRPr>
          </a:p>
          <a:p>
            <a:endParaRPr lang="zh-TW" altLang="en-US" b="1" dirty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7092280" y="5893241"/>
            <a:ext cx="16434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圖示 </a:t>
            </a:r>
            <a:r>
              <a:rPr lang="en-US" altLang="zh-TW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:</a:t>
            </a:r>
            <a:r>
              <a:rPr lang="zh-TW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 磨樁機</a:t>
            </a:r>
            <a:endParaRPr lang="zh-TW" altLang="en-US" sz="2000" b="1" dirty="0">
              <a:effectLst>
                <a:outerShdw blurRad="38100" dist="38100" dir="2700000" algn="tl">
                  <a:srgbClr val="C0C0C0"/>
                </a:outerShdw>
              </a:effectLst>
              <a:ea typeface="新細明體" pitchFamily="18" charset="-12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865"/>
            <a:ext cx="1691680" cy="9847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68401"/>
            <a:ext cx="1564966" cy="1203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13" y="1329135"/>
            <a:ext cx="1987582" cy="445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41256" y="6336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8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37"/>
    </mc:Choice>
    <mc:Fallback>
      <p:transition spd="slow" advTm="32337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113" objId="3"/>
        <p14:stopEvt time="2807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136904" cy="25001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3600" b="1" dirty="0" smtClean="0">
                <a:solidFill>
                  <a:schemeClr val="tx1"/>
                </a:solidFill>
              </a:rPr>
              <a:t/>
            </a:r>
            <a:br>
              <a:rPr lang="en-US" altLang="zh-HK" sz="3600" b="1" dirty="0" smtClean="0">
                <a:solidFill>
                  <a:schemeClr val="tx1"/>
                </a:solidFill>
              </a:rPr>
            </a:br>
            <a:r>
              <a:rPr lang="en-US" altLang="zh-HK" sz="3600" b="1" dirty="0">
                <a:solidFill>
                  <a:schemeClr val="tx1"/>
                </a:solidFill>
              </a:rPr>
              <a:t/>
            </a:r>
            <a:br>
              <a:rPr lang="en-US" altLang="zh-HK" sz="3600" b="1" dirty="0">
                <a:solidFill>
                  <a:schemeClr val="tx1"/>
                </a:solidFill>
              </a:rPr>
            </a:br>
            <a:r>
              <a:rPr lang="en-US" altLang="zh-HK" sz="3600" b="1" dirty="0" smtClean="0">
                <a:solidFill>
                  <a:schemeClr val="tx1"/>
                </a:solidFill>
              </a:rPr>
              <a:t/>
            </a:r>
            <a:br>
              <a:rPr lang="en-US" altLang="zh-HK" sz="3600" b="1" dirty="0" smtClean="0">
                <a:solidFill>
                  <a:schemeClr val="tx1"/>
                </a:solidFill>
              </a:rPr>
            </a:br>
            <a:r>
              <a:rPr lang="en-US" altLang="zh-HK" sz="3600" b="1" dirty="0">
                <a:solidFill>
                  <a:schemeClr val="tx1"/>
                </a:solidFill>
              </a:rPr>
              <a:t/>
            </a:r>
            <a:br>
              <a:rPr lang="en-US" altLang="zh-HK" sz="3600" b="1" dirty="0">
                <a:solidFill>
                  <a:schemeClr val="tx1"/>
                </a:solidFill>
              </a:rPr>
            </a:br>
            <a:r>
              <a:rPr lang="en-US" altLang="zh-HK" sz="2700" b="1" dirty="0" smtClean="0">
                <a:solidFill>
                  <a:schemeClr val="tx1"/>
                </a:solidFill>
              </a:rPr>
              <a:t/>
            </a:r>
            <a:br>
              <a:rPr lang="en-US" altLang="zh-HK" sz="2700" b="1" dirty="0" smtClean="0">
                <a:solidFill>
                  <a:schemeClr val="tx1"/>
                </a:solidFill>
              </a:rPr>
            </a:br>
            <a:r>
              <a:rPr lang="en-US" altLang="zh-HK" sz="2700" b="1" dirty="0">
                <a:solidFill>
                  <a:schemeClr val="tx1"/>
                </a:solidFill>
              </a:rPr>
              <a:t/>
            </a:r>
            <a:br>
              <a:rPr lang="en-US" altLang="zh-HK" sz="2700" b="1" dirty="0">
                <a:solidFill>
                  <a:schemeClr val="tx1"/>
                </a:solidFill>
              </a:rPr>
            </a:br>
            <a:endParaRPr lang="zh-HK" altLang="en-US" sz="2700" b="1" dirty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19455" y="537738"/>
            <a:ext cx="43284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司徒拔道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15-18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號 地盤平整及地基工程</a:t>
            </a:r>
          </a:p>
        </p:txBody>
      </p:sp>
      <p:pic>
        <p:nvPicPr>
          <p:cNvPr id="9" name="Picture 6" descr="C:\Documents and Settings\Site User\Desktop\VibroHK-Logo2012full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8" y="226122"/>
            <a:ext cx="3977539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69472" y="1772816"/>
            <a:ext cx="68098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HK" altLang="en-US" sz="2400" b="1" dirty="0">
                <a:solidFill>
                  <a:srgbClr val="FF0000"/>
                </a:solidFill>
                <a:ea typeface="新細明體" pitchFamily="18" charset="-120"/>
              </a:rPr>
              <a:t>圖側</a:t>
            </a:r>
            <a:r>
              <a:rPr lang="en-US" altLang="zh-TW" sz="2400" b="1" dirty="0" smtClean="0">
                <a:solidFill>
                  <a:srgbClr val="FF0000"/>
                </a:solidFill>
                <a:ea typeface="新細明體" pitchFamily="18" charset="-120"/>
              </a:rPr>
              <a:t>: </a:t>
            </a:r>
            <a:r>
              <a:rPr lang="zh-TW" altLang="zh-HK" sz="2400" b="1" dirty="0" smtClean="0">
                <a:solidFill>
                  <a:srgbClr val="0000FF"/>
                </a:solidFill>
                <a:latin typeface="+mn-ea"/>
              </a:rPr>
              <a:t>三角</a:t>
            </a:r>
            <a:r>
              <a:rPr lang="zh-TW" altLang="zh-HK" sz="2400" b="1" dirty="0">
                <a:solidFill>
                  <a:srgbClr val="0000FF"/>
                </a:solidFill>
                <a:latin typeface="+mn-ea"/>
              </a:rPr>
              <a:t>釜楔子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安裝</a:t>
            </a:r>
            <a:r>
              <a:rPr lang="zh-TW" altLang="zh-HK" sz="2400" b="1" dirty="0">
                <a:solidFill>
                  <a:srgbClr val="0000FF"/>
                </a:solidFill>
                <a:latin typeface="+mn-ea"/>
              </a:rPr>
              <a:t>焊接厚度</a:t>
            </a:r>
            <a:r>
              <a:rPr lang="zh-TW" altLang="en-US" sz="2400" b="1" dirty="0" smtClean="0">
                <a:solidFill>
                  <a:srgbClr val="0000FF"/>
                </a:solidFill>
                <a:latin typeface="+mn-ea"/>
              </a:rPr>
              <a:t>及加固數目設計圖</a:t>
            </a:r>
            <a:endParaRPr lang="en-US" altLang="zh-HK" sz="24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269472" y="1256090"/>
            <a:ext cx="6310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zh-HK" sz="2000" b="1" dirty="0">
                <a:solidFill>
                  <a:srgbClr val="0000FF"/>
                </a:solidFill>
              </a:rPr>
              <a:t>三角釜楔子</a:t>
            </a:r>
            <a:r>
              <a:rPr lang="zh-TW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+mn-ea"/>
              </a:rPr>
              <a:t>: </a:t>
            </a:r>
            <a:r>
              <a:rPr lang="en-US" altLang="zh-HK" sz="2000" b="1" u="sng" dirty="0">
                <a:solidFill>
                  <a:srgbClr val="0000FF"/>
                </a:solidFill>
              </a:rPr>
              <a:t>(</a:t>
            </a:r>
            <a:r>
              <a:rPr lang="zh-TW" altLang="zh-HK" sz="2000" b="1" u="sng" dirty="0">
                <a:solidFill>
                  <a:srgbClr val="0000FF"/>
                </a:solidFill>
              </a:rPr>
              <a:t>進行擴孔工序前</a:t>
            </a:r>
            <a:r>
              <a:rPr lang="en-US" altLang="zh-HK" sz="2000" b="1" u="sng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0" name="Picture 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8" y="2492896"/>
            <a:ext cx="2842247" cy="3672407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544470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4977" y="61653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72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596"/>
    </mc:Choice>
    <mc:Fallback>
      <p:transition spd="slow" advTm="67596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483" objId="3"/>
        <p14:stopEvt time="64092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136904" cy="250018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HK" sz="3600" b="1" dirty="0" smtClean="0">
                <a:solidFill>
                  <a:schemeClr val="tx1"/>
                </a:solidFill>
              </a:rPr>
              <a:t/>
            </a:r>
            <a:br>
              <a:rPr lang="en-US" altLang="zh-HK" sz="3600" b="1" dirty="0" smtClean="0">
                <a:solidFill>
                  <a:schemeClr val="tx1"/>
                </a:solidFill>
              </a:rPr>
            </a:br>
            <a:r>
              <a:rPr lang="en-US" altLang="zh-HK" sz="3600" b="1" dirty="0">
                <a:solidFill>
                  <a:schemeClr val="tx1"/>
                </a:solidFill>
              </a:rPr>
              <a:t/>
            </a:r>
            <a:br>
              <a:rPr lang="en-US" altLang="zh-HK" sz="3600" b="1" dirty="0">
                <a:solidFill>
                  <a:schemeClr val="tx1"/>
                </a:solidFill>
              </a:rPr>
            </a:br>
            <a:r>
              <a:rPr lang="en-US" altLang="zh-HK" sz="3600" b="1" dirty="0" smtClean="0">
                <a:solidFill>
                  <a:schemeClr val="tx1"/>
                </a:solidFill>
              </a:rPr>
              <a:t/>
            </a:r>
            <a:br>
              <a:rPr lang="en-US" altLang="zh-HK" sz="3600" b="1" dirty="0" smtClean="0">
                <a:solidFill>
                  <a:schemeClr val="tx1"/>
                </a:solidFill>
              </a:rPr>
            </a:br>
            <a:r>
              <a:rPr lang="en-US" altLang="zh-HK" sz="3600" b="1" dirty="0">
                <a:solidFill>
                  <a:schemeClr val="tx1"/>
                </a:solidFill>
              </a:rPr>
              <a:t/>
            </a:r>
            <a:br>
              <a:rPr lang="en-US" altLang="zh-HK" sz="3600" b="1" dirty="0">
                <a:solidFill>
                  <a:schemeClr val="tx1"/>
                </a:solidFill>
              </a:rPr>
            </a:br>
            <a:r>
              <a:rPr lang="en-US" altLang="zh-HK" sz="2700" b="1" dirty="0" smtClean="0">
                <a:solidFill>
                  <a:schemeClr val="tx1"/>
                </a:solidFill>
              </a:rPr>
              <a:t/>
            </a:r>
            <a:br>
              <a:rPr lang="en-US" altLang="zh-HK" sz="2700" b="1" dirty="0" smtClean="0">
                <a:solidFill>
                  <a:schemeClr val="tx1"/>
                </a:solidFill>
              </a:rPr>
            </a:br>
            <a:r>
              <a:rPr lang="en-US" altLang="zh-HK" sz="2700" b="1" dirty="0">
                <a:solidFill>
                  <a:schemeClr val="tx1"/>
                </a:solidFill>
              </a:rPr>
              <a:t/>
            </a:r>
            <a:br>
              <a:rPr lang="en-US" altLang="zh-HK" sz="2700" b="1" dirty="0">
                <a:solidFill>
                  <a:schemeClr val="tx1"/>
                </a:solidFill>
              </a:rPr>
            </a:br>
            <a:endParaRPr lang="zh-HK" altLang="en-US" sz="2700" b="1" dirty="0">
              <a:solidFill>
                <a:schemeClr val="tx1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19455" y="537738"/>
            <a:ext cx="4328429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司徒拔道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15-18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 pitchFamily="18" charset="-120"/>
              </a:rPr>
              <a:t>號 地盤平整及地基工程</a:t>
            </a:r>
          </a:p>
        </p:txBody>
      </p:sp>
      <p:pic>
        <p:nvPicPr>
          <p:cNvPr id="9" name="Picture 6" descr="C:\Documents and Settings\Site User\Desktop\VibroHK-Logo2012full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28" y="305745"/>
            <a:ext cx="3977539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94371" y="1340768"/>
            <a:ext cx="8577396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+mj-ea"/>
              </a:rPr>
              <a:t>總結</a:t>
            </a:r>
            <a:r>
              <a:rPr lang="en-US" altLang="zh-TW" sz="3200" b="1" dirty="0" smtClean="0">
                <a:solidFill>
                  <a:srgbClr val="FF0000"/>
                </a:solidFill>
                <a:latin typeface="+mj-ea"/>
              </a:rPr>
              <a:t>:</a:t>
            </a:r>
          </a:p>
          <a:p>
            <a:endParaRPr lang="en-US" altLang="zh-TW" sz="1000" b="1" dirty="0">
              <a:solidFill>
                <a:srgbClr val="0000FF"/>
              </a:solidFill>
              <a:latin typeface="+mj-ea"/>
              <a:ea typeface="+mj-ea"/>
            </a:endParaRPr>
          </a:p>
          <a:p>
            <a:r>
              <a:rPr lang="zh-TW" altLang="en-US" sz="2000" b="1" dirty="0">
                <a:solidFill>
                  <a:srgbClr val="0000FF"/>
                </a:solidFill>
                <a:latin typeface="+mj-ea"/>
                <a:ea typeface="+mj-ea"/>
              </a:rPr>
              <a:t>地盤管理顧及了數個重要因素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  <a:ea typeface="+mj-ea"/>
              </a:rPr>
              <a:t>，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研發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了一項加固操作設施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-</a:t>
            </a:r>
            <a:r>
              <a:rPr lang="zh-TW" altLang="zh-HK" sz="2000" b="1" dirty="0">
                <a:solidFill>
                  <a:srgbClr val="0000FF"/>
                </a:solidFill>
              </a:rPr>
              <a:t>三角釜</a:t>
            </a:r>
            <a:r>
              <a:rPr lang="zh-TW" altLang="zh-HK" sz="2000" b="1" dirty="0" smtClean="0">
                <a:solidFill>
                  <a:srgbClr val="0000FF"/>
                </a:solidFill>
              </a:rPr>
              <a:t>楔子</a:t>
            </a:r>
            <a:r>
              <a:rPr lang="en-US" altLang="zh-TW" sz="2000" dirty="0" smtClean="0">
                <a:solidFill>
                  <a:srgbClr val="0000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HK" sz="2000" dirty="0" smtClean="0">
                <a:solidFill>
                  <a:srgbClr val="0000FF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Triangular Wedge)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於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鋼通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上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</a:rPr>
              <a:t>，以防止因</a:t>
            </a:r>
            <a:r>
              <a:rPr lang="zh-TW" altLang="zh-HK" sz="2000" b="1" dirty="0">
                <a:solidFill>
                  <a:srgbClr val="0000FF"/>
                </a:solidFill>
              </a:rPr>
              <a:t>磨樁機操作</a:t>
            </a:r>
            <a:r>
              <a:rPr lang="zh-TW" altLang="zh-HK" sz="2000" b="1" dirty="0" smtClean="0">
                <a:solidFill>
                  <a:srgbClr val="0000FF"/>
                </a:solidFill>
              </a:rPr>
              <a:t>失效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及</a:t>
            </a:r>
            <a:r>
              <a:rPr lang="zh-TW" altLang="zh-HK" sz="2000" b="1" dirty="0">
                <a:solidFill>
                  <a:srgbClr val="0000FF"/>
                </a:solidFill>
              </a:rPr>
              <a:t>人為</a:t>
            </a:r>
            <a:r>
              <a:rPr lang="zh-TW" altLang="zh-HK" sz="2000" b="1" dirty="0" smtClean="0">
                <a:solidFill>
                  <a:srgbClr val="0000FF"/>
                </a:solidFill>
              </a:rPr>
              <a:t>失誤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而造成之工業意外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</a:rPr>
              <a:t>，亦能</a:t>
            </a:r>
            <a:r>
              <a:rPr lang="zh-TW" altLang="zh-HK" sz="2000" b="1" dirty="0" smtClean="0">
                <a:solidFill>
                  <a:srgbClr val="0000FF"/>
                </a:solidFill>
              </a:rPr>
              <a:t>移除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工人因樁通或連接磨樁機之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工作台</a:t>
            </a:r>
            <a:r>
              <a:rPr lang="en-US" altLang="zh-TW" sz="2000" b="1" dirty="0">
                <a:solidFill>
                  <a:srgbClr val="0000FF"/>
                </a:solidFill>
                <a:latin typeface="+mn-ea"/>
              </a:rPr>
              <a:t>(RCD</a:t>
            </a:r>
            <a:r>
              <a:rPr lang="zh-TW" altLang="en-US" sz="2000" b="1" dirty="0">
                <a:solidFill>
                  <a:srgbClr val="0000FF"/>
                </a:solidFill>
                <a:latin typeface="+mn-ea"/>
              </a:rPr>
              <a:t>逆流鑽機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)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急速下墜而</a:t>
            </a:r>
            <a:r>
              <a:rPr lang="zh-TW" altLang="zh-HK" sz="2000" b="1" dirty="0" smtClean="0">
                <a:solidFill>
                  <a:srgbClr val="0000FF"/>
                </a:solidFill>
              </a:rPr>
              <a:t>從</a:t>
            </a:r>
            <a:r>
              <a:rPr lang="zh-TW" altLang="zh-HK" sz="2000" b="1" dirty="0">
                <a:solidFill>
                  <a:srgbClr val="0000FF"/>
                </a:solidFill>
              </a:rPr>
              <a:t>高處下墮</a:t>
            </a:r>
            <a:r>
              <a:rPr lang="zh-TW" altLang="en-US" sz="2000" b="1" dirty="0" smtClean="0">
                <a:solidFill>
                  <a:srgbClr val="0000FF"/>
                </a:solidFill>
              </a:rPr>
              <a:t>受傷之危害風險</a:t>
            </a:r>
            <a:r>
              <a:rPr lang="zh-TW" altLang="en-US" sz="2000" b="1" dirty="0">
                <a:solidFill>
                  <a:srgbClr val="0000FF"/>
                </a:solidFill>
                <a:latin typeface="+mj-ea"/>
              </a:rPr>
              <a:t>，</a:t>
            </a:r>
            <a:r>
              <a:rPr lang="zh-TW" altLang="en-US" sz="2000" b="1" dirty="0" smtClean="0">
                <a:solidFill>
                  <a:srgbClr val="0000FF"/>
                </a:solidFill>
                <a:latin typeface="+mj-ea"/>
              </a:rPr>
              <a:t>確保施工安全。</a:t>
            </a:r>
            <a:endParaRPr lang="zh-TW" altLang="zh-HK" sz="2000" b="1" dirty="0">
              <a:solidFill>
                <a:srgbClr val="0000FF"/>
              </a:solidFill>
              <a:latin typeface="+mj-ea"/>
            </a:endParaRPr>
          </a:p>
          <a:p>
            <a:endParaRPr lang="zh-TW" altLang="en-US" sz="1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294371" y="4509120"/>
            <a:ext cx="4691589" cy="1057621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2500" lnSpcReduction="1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8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b="1" dirty="0" smtClean="0">
                <a:solidFill>
                  <a:schemeClr val="tx1"/>
                </a:solidFill>
                <a:latin typeface="Arial Black" panose="020B0A0402010202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多謝支持</a:t>
            </a:r>
            <a:endParaRPr lang="zh-HK" altLang="en-US" sz="7200" b="1" dirty="0">
              <a:solidFill>
                <a:schemeClr val="tx1"/>
              </a:solidFill>
              <a:latin typeface="Arial Black" panose="020B0A04020102020204" pitchFamily="34" charset="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884" y="3789040"/>
            <a:ext cx="3999023" cy="289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70064" y="6093296"/>
            <a:ext cx="511795" cy="5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039"/>
    </mc:Choice>
    <mc:Fallback>
      <p:transition spd="slow" advTm="3203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763" objId="3"/>
        <p14:stopEvt time="29051" objId="3"/>
      </p14:showEvtLst>
    </p:ext>
  </p:extLs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1051</TotalTime>
  <Words>343</Words>
  <Application>Microsoft Office PowerPoint</Application>
  <PresentationFormat>如螢幕大小 (4:3)</PresentationFormat>
  <Paragraphs>26</Paragraphs>
  <Slides>4</Slides>
  <Notes>0</Notes>
  <HiddenSlides>0</HiddenSlides>
  <MMClips>4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宣紙</vt:lpstr>
      <vt:lpstr>2015 創意工程安全獎  (類別:安全操作設施)</vt:lpstr>
      <vt:lpstr>      </vt:lpstr>
      <vt:lpstr>      </vt:lpstr>
      <vt:lpstr>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『磨樁機操作員訓練課程』 </dc:title>
  <dc:creator>Hip Hing User</dc:creator>
  <cp:lastModifiedBy>Leo</cp:lastModifiedBy>
  <cp:revision>79</cp:revision>
  <cp:lastPrinted>2015-03-09T07:20:12Z</cp:lastPrinted>
  <dcterms:created xsi:type="dcterms:W3CDTF">2015-02-07T00:34:19Z</dcterms:created>
  <dcterms:modified xsi:type="dcterms:W3CDTF">2015-04-16T03:19:13Z</dcterms:modified>
</cp:coreProperties>
</file>