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9" r:id="rId3"/>
    <p:sldId id="257" r:id="rId4"/>
    <p:sldId id="262" r:id="rId5"/>
    <p:sldId id="267" r:id="rId6"/>
    <p:sldId id="266" r:id="rId7"/>
    <p:sldId id="268" r:id="rId8"/>
    <p:sldId id="275" r:id="rId9"/>
    <p:sldId id="277" r:id="rId10"/>
    <p:sldId id="265" r:id="rId11"/>
    <p:sldId id="271" r:id="rId12"/>
    <p:sldId id="269" r:id="rId13"/>
    <p:sldId id="276" r:id="rId14"/>
    <p:sldId id="27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  <p:clrMru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9" autoAdjust="0"/>
    <p:restoredTop sz="81720" autoAdjust="0"/>
  </p:normalViewPr>
  <p:slideViewPr>
    <p:cSldViewPr snapToGrid="0">
      <p:cViewPr varScale="1">
        <p:scale>
          <a:sx n="55" d="100"/>
          <a:sy n="55" d="100"/>
        </p:scale>
        <p:origin x="-99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0E68C-3A5E-4835-A7BA-84F2F3B9D384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0D409-BBE7-4F46-9653-E7C967555B8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0D409-BBE7-4F46-9653-E7C967555B8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0D409-BBE7-4F46-9653-E7C967555B8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0D409-BBE7-4F46-9653-E7C967555B8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EBBFBE3-3E84-4FB6-ABEA-A55509768345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56A0CB2-5513-4063-9D4E-D0A965CD50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BBFBE3-3E84-4FB6-ABEA-A55509768345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6A0CB2-5513-4063-9D4E-D0A965CD50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BBFBE3-3E84-4FB6-ABEA-A55509768345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6A0CB2-5513-4063-9D4E-D0A965CD50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BBFBE3-3E84-4FB6-ABEA-A55509768345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6A0CB2-5513-4063-9D4E-D0A965CD50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BBFBE3-3E84-4FB6-ABEA-A55509768345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6A0CB2-5513-4063-9D4E-D0A965CD50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BBFBE3-3E84-4FB6-ABEA-A55509768345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6A0CB2-5513-4063-9D4E-D0A965CD50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BBFBE3-3E84-4FB6-ABEA-A55509768345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6A0CB2-5513-4063-9D4E-D0A965CD50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BBFBE3-3E84-4FB6-ABEA-A55509768345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6A0CB2-5513-4063-9D4E-D0A965CD50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BBFBE3-3E84-4FB6-ABEA-A55509768345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6A0CB2-5513-4063-9D4E-D0A965CD50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6EBBFBE3-3E84-4FB6-ABEA-A55509768345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6A0CB2-5513-4063-9D4E-D0A965CD50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EBBFBE3-3E84-4FB6-ABEA-A55509768345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56A0CB2-5513-4063-9D4E-D0A965CD50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EBBFBE3-3E84-4FB6-ABEA-A55509768345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56A0CB2-5513-4063-9D4E-D0A965CD500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11.wav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12.wav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13.wav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0.xml"/><Relationship Id="rId1" Type="http://schemas.openxmlformats.org/officeDocument/2006/relationships/audio" Target="../media/audio14.wav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5.wav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.wav"/><Relationship Id="rId1" Type="http://schemas.openxmlformats.org/officeDocument/2006/relationships/audio" Target="../media/audio3.wav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4.jpe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0.xml"/><Relationship Id="rId1" Type="http://schemas.openxmlformats.org/officeDocument/2006/relationships/audio" Target="../media/audio9.wav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0.xml"/><Relationship Id="rId1" Type="http://schemas.openxmlformats.org/officeDocument/2006/relationships/audio" Target="../media/audio10.wav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Innovative Safety Initiative Award 2015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Mechanical Aid Floor Painting at Function Halls, Asia World Expo</a:t>
            </a:r>
            <a:endParaRPr lang="en-US" dirty="0"/>
          </a:p>
        </p:txBody>
      </p:sp>
      <p:pic>
        <p:nvPicPr>
          <p:cNvPr id="24578" name="Picture 2" descr="http://www.byme.com.hk/images/top_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000"/>
          <a:stretch>
            <a:fillRect/>
          </a:stretch>
        </p:blipFill>
        <p:spPr bwMode="auto">
          <a:xfrm>
            <a:off x="5867400" y="1219200"/>
            <a:ext cx="2590800" cy="754410"/>
          </a:xfrm>
          <a:prstGeom prst="rect">
            <a:avLst/>
          </a:prstGeom>
          <a:noFill/>
        </p:spPr>
      </p:pic>
      <p:pic>
        <p:nvPicPr>
          <p:cNvPr id="7" name="Slide_1a.wav">
            <a:hlinkClick r:id="" action="ppaction://media"/>
          </p:cNvPr>
          <p:cNvPicPr>
            <a:picLocks noRot="1" noChangeAspect="1"/>
          </p:cNvPicPr>
          <p:nvPr>
            <a:wavAudioFile r:embed="rId1" name="Slide_1a.wav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14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Innovation and Effectiveness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Back aches and paints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Elimination of back health issues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5647" t="7108" r="29722" b="16981"/>
          <a:stretch>
            <a:fillRect/>
          </a:stretch>
        </p:blipFill>
        <p:spPr bwMode="auto">
          <a:xfrm>
            <a:off x="4968815" y="2868911"/>
            <a:ext cx="3019245" cy="2358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\\hkbhossrv008\CIS\3.0 Corporate Management System\3.03 Safety\3.03.1 Promotion Scheme\Construction Safety Week 2015\AWE Innovative Operation\PPT\Photos for PPT\photos (Final)\s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4126" y="3036171"/>
            <a:ext cx="3274828" cy="1957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Slide_10.wav">
            <a:hlinkClick r:id="" action="ppaction://media"/>
          </p:cNvPr>
          <p:cNvPicPr>
            <a:picLocks noRot="1" noChangeAspect="1"/>
          </p:cNvPicPr>
          <p:nvPr>
            <a:wavAudioFile r:embed="rId1" name="Slide_10.wav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Innovation and Effectiveness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Exposure to paint chemicals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Reduction in diffusion of paint</a:t>
            </a: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37736" t="27635" r="38011" b="34375"/>
          <a:stretch>
            <a:fillRect/>
          </a:stretch>
        </p:blipFill>
        <p:spPr bwMode="auto">
          <a:xfrm rot="16200000">
            <a:off x="5407781" y="2745786"/>
            <a:ext cx="2463447" cy="1927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Slide_11.wav">
            <a:hlinkClick r:id="" action="ppaction://media"/>
          </p:cNvPr>
          <p:cNvPicPr>
            <a:picLocks noRot="1" noChangeAspect="1"/>
          </p:cNvPicPr>
          <p:nvPr>
            <a:wavAudioFile r:embed="rId1" name="Slide_11.wav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79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3260792" y="3974952"/>
            <a:ext cx="4157931" cy="528035"/>
            <a:chOff x="304799" y="3810000"/>
            <a:chExt cx="4191001" cy="457202"/>
          </a:xfrm>
        </p:grpSpPr>
        <p:pic>
          <p:nvPicPr>
            <p:cNvPr id="35844" name="Picture 4" descr="http://dev.bowdenweb.com/ua/os/ios/i/ios7-icons/clock/clock-512_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bg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304799" y="3810000"/>
              <a:ext cx="457201" cy="457201"/>
            </a:xfrm>
            <a:prstGeom prst="rect">
              <a:avLst/>
            </a:prstGeom>
            <a:noFill/>
          </p:spPr>
        </p:pic>
        <p:pic>
          <p:nvPicPr>
            <p:cNvPr id="11" name="Picture 4" descr="http://dev.bowdenweb.com/ua/os/ios/i/ios7-icons/clock/clock-512_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bg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838199" y="3810000"/>
              <a:ext cx="457201" cy="457201"/>
            </a:xfrm>
            <a:prstGeom prst="rect">
              <a:avLst/>
            </a:prstGeom>
            <a:noFill/>
          </p:spPr>
        </p:pic>
        <p:pic>
          <p:nvPicPr>
            <p:cNvPr id="14" name="Picture 4" descr="http://dev.bowdenweb.com/ua/os/ios/i/ios7-icons/clock/clock-512_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bg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371599" y="3810000"/>
              <a:ext cx="457201" cy="457201"/>
            </a:xfrm>
            <a:prstGeom prst="rect">
              <a:avLst/>
            </a:prstGeom>
            <a:noFill/>
          </p:spPr>
        </p:pic>
        <p:pic>
          <p:nvPicPr>
            <p:cNvPr id="15" name="Picture 4" descr="http://dev.bowdenweb.com/ua/os/ios/i/ios7-icons/clock/clock-512_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bg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904999" y="3810000"/>
              <a:ext cx="457201" cy="457201"/>
            </a:xfrm>
            <a:prstGeom prst="rect">
              <a:avLst/>
            </a:prstGeom>
            <a:noFill/>
          </p:spPr>
        </p:pic>
        <p:pic>
          <p:nvPicPr>
            <p:cNvPr id="17" name="Picture 4" descr="http://dev.bowdenweb.com/ua/os/ios/i/ios7-icons/clock/clock-512_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bg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2438399" y="3810001"/>
              <a:ext cx="457201" cy="457201"/>
            </a:xfrm>
            <a:prstGeom prst="rect">
              <a:avLst/>
            </a:prstGeom>
            <a:noFill/>
          </p:spPr>
        </p:pic>
        <p:pic>
          <p:nvPicPr>
            <p:cNvPr id="18" name="Picture 4" descr="http://dev.bowdenweb.com/ua/os/ios/i/ios7-icons/clock/clock-512_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bg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2971799" y="3810001"/>
              <a:ext cx="457201" cy="457201"/>
            </a:xfrm>
            <a:prstGeom prst="rect">
              <a:avLst/>
            </a:prstGeom>
            <a:noFill/>
          </p:spPr>
        </p:pic>
        <p:pic>
          <p:nvPicPr>
            <p:cNvPr id="19" name="Picture 4" descr="http://dev.bowdenweb.com/ua/os/ios/i/ios7-icons/clock/clock-512_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bg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3505199" y="3810001"/>
              <a:ext cx="457201" cy="457201"/>
            </a:xfrm>
            <a:prstGeom prst="rect">
              <a:avLst/>
            </a:prstGeom>
            <a:noFill/>
          </p:spPr>
        </p:pic>
        <p:pic>
          <p:nvPicPr>
            <p:cNvPr id="20" name="Picture 4" descr="http://dev.bowdenweb.com/ua/os/ios/i/ios7-icons/clock/clock-512_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bg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4038599" y="3810001"/>
              <a:ext cx="457201" cy="457201"/>
            </a:xfrm>
            <a:prstGeom prst="rect">
              <a:avLst/>
            </a:prstGeom>
            <a:noFill/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b="1592"/>
          <a:stretch>
            <a:fillRect/>
          </a:stretch>
        </p:blipFill>
        <p:spPr bwMode="auto">
          <a:xfrm>
            <a:off x="3260793" y="2656937"/>
            <a:ext cx="5031837" cy="1117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Innovation and Effectiveness</a:t>
            </a:r>
            <a:endParaRPr lang="en-US" dirty="0"/>
          </a:p>
        </p:txBody>
      </p:sp>
      <p:pic>
        <p:nvPicPr>
          <p:cNvPr id="8" name="Picture 2" descr="http://www.midtownatl.com/_files/images/thumb_demographics.jpg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66290" t="3013" b="72881"/>
          <a:stretch>
            <a:fillRect/>
          </a:stretch>
        </p:blipFill>
        <p:spPr bwMode="auto">
          <a:xfrm>
            <a:off x="3281851" y="2669226"/>
            <a:ext cx="1531695" cy="1091181"/>
          </a:xfrm>
          <a:prstGeom prst="rect">
            <a:avLst/>
          </a:prstGeom>
          <a:noFill/>
        </p:spPr>
      </p:pic>
      <p:grpSp>
        <p:nvGrpSpPr>
          <p:cNvPr id="22" name="Group 21"/>
          <p:cNvGrpSpPr/>
          <p:nvPr/>
        </p:nvGrpSpPr>
        <p:grpSpPr>
          <a:xfrm>
            <a:off x="3260792" y="3974956"/>
            <a:ext cx="1511975" cy="528032"/>
            <a:chOff x="5867399" y="3810000"/>
            <a:chExt cx="1524001" cy="457201"/>
          </a:xfrm>
        </p:grpSpPr>
        <p:pic>
          <p:nvPicPr>
            <p:cNvPr id="12" name="Picture 4" descr="http://dev.bowdenweb.com/ua/os/ios/i/ios7-icons/clock/clock-512_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00799" y="3810000"/>
              <a:ext cx="457201" cy="457201"/>
            </a:xfrm>
            <a:prstGeom prst="rect">
              <a:avLst/>
            </a:prstGeom>
            <a:noFill/>
          </p:spPr>
        </p:pic>
        <p:pic>
          <p:nvPicPr>
            <p:cNvPr id="13" name="Picture 4" descr="http://dev.bowdenweb.com/ua/os/ios/i/ios7-icons/clock/clock-512_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34199" y="3810000"/>
              <a:ext cx="457201" cy="457201"/>
            </a:xfrm>
            <a:prstGeom prst="rect">
              <a:avLst/>
            </a:prstGeom>
            <a:noFill/>
          </p:spPr>
        </p:pic>
        <p:pic>
          <p:nvPicPr>
            <p:cNvPr id="16" name="Picture 4" descr="http://dev.bowdenweb.com/ua/os/ios/i/ios7-icons/clock/clock-512_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67399" y="3810000"/>
              <a:ext cx="457201" cy="457201"/>
            </a:xfrm>
            <a:prstGeom prst="rect">
              <a:avLst/>
            </a:prstGeom>
            <a:noFill/>
          </p:spPr>
        </p:pic>
      </p:grpSp>
      <p:sp>
        <p:nvSpPr>
          <p:cNvPr id="35" name="Content Placeholder 4"/>
          <p:cNvSpPr>
            <a:spLocks noGrp="1"/>
          </p:cNvSpPr>
          <p:nvPr>
            <p:ph sz="quarter" idx="2"/>
          </p:nvPr>
        </p:nvSpPr>
        <p:spPr>
          <a:xfrm>
            <a:off x="621108" y="2725948"/>
            <a:ext cx="4040188" cy="189781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10 Workers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8 hours</a:t>
            </a:r>
          </a:p>
          <a:p>
            <a:endParaRPr lang="en-US" sz="2800" dirty="0"/>
          </a:p>
        </p:txBody>
      </p:sp>
      <p:sp>
        <p:nvSpPr>
          <p:cNvPr id="36" name="Content Placeholder 4"/>
          <p:cNvSpPr>
            <a:spLocks noGrp="1"/>
          </p:cNvSpPr>
          <p:nvPr>
            <p:ph sz="quarter" idx="2"/>
          </p:nvPr>
        </p:nvSpPr>
        <p:spPr>
          <a:xfrm>
            <a:off x="621108" y="2723075"/>
            <a:ext cx="4040188" cy="189781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3 Workers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3 hours</a:t>
            </a:r>
          </a:p>
          <a:p>
            <a:endParaRPr lang="en-US" sz="2800" dirty="0"/>
          </a:p>
        </p:txBody>
      </p:sp>
      <p:pic>
        <p:nvPicPr>
          <p:cNvPr id="23" name="Slide_12.wav">
            <a:hlinkClick r:id="" action="ppaction://media"/>
          </p:cNvPr>
          <p:cNvPicPr>
            <a:picLocks noRot="1" noChangeAspect="1"/>
          </p:cNvPicPr>
          <p:nvPr>
            <a:wavAudioFile r:embed="rId1" name="Slide_12.wav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49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5" grpId="0" uiExpand="1" build="p"/>
      <p:bldP spid="3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Innovation and Effectiveness</a:t>
            </a:r>
            <a:endParaRPr lang="en-US" dirty="0"/>
          </a:p>
        </p:txBody>
      </p:sp>
      <p:sp>
        <p:nvSpPr>
          <p:cNvPr id="7" name="Vertical Text Placeholder 6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576071"/>
          </a:xfrm>
        </p:spPr>
        <p:txBody>
          <a:bodyPr vert="horz"/>
          <a:lstStyle/>
          <a:p>
            <a:r>
              <a:rPr lang="en-US" dirty="0" smtClean="0"/>
              <a:t>Multi-purpose</a:t>
            </a:r>
            <a:endParaRPr lang="en-US" dirty="0"/>
          </a:p>
        </p:txBody>
      </p:sp>
      <p:pic>
        <p:nvPicPr>
          <p:cNvPr id="11" name="Picture 10" descr="IMG_0681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64302" y="2518911"/>
            <a:ext cx="2380891" cy="2616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/>
          <a:srcRect l="29175" t="6818" r="31615" b="16483"/>
          <a:stretch>
            <a:fillRect/>
          </a:stretch>
        </p:blipFill>
        <p:spPr bwMode="auto">
          <a:xfrm>
            <a:off x="6211019" y="2467155"/>
            <a:ext cx="2260121" cy="2674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985404" y="5434642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Painting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6725757" y="5431765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Cleaning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1015041" y="5431766"/>
            <a:ext cx="1814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Transporting furniture</a:t>
            </a:r>
            <a:endParaRPr lang="en-US" i="1" dirty="0"/>
          </a:p>
        </p:txBody>
      </p:sp>
      <p:pic>
        <p:nvPicPr>
          <p:cNvPr id="4099" name="Picture 3" descr="C:\Users\grace.yeung\Pictures\Pictur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" y="2438400"/>
            <a:ext cx="2327781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lide_13.wav">
            <a:hlinkClick r:id="" action="ppaction://media"/>
          </p:cNvPr>
          <p:cNvPicPr>
            <a:picLocks noRot="1" noChangeAspect="1"/>
          </p:cNvPicPr>
          <p:nvPr>
            <a:wavAudioFile r:embed="rId1" name="Slide_13.wav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2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200400"/>
            <a:ext cx="2971800" cy="1143000"/>
          </a:xfrm>
        </p:spPr>
        <p:txBody>
          <a:bodyPr/>
          <a:lstStyle/>
          <a:p>
            <a:r>
              <a:rPr lang="en-US" dirty="0" smtClean="0"/>
              <a:t>The end</a:t>
            </a:r>
            <a:endParaRPr lang="en-US" dirty="0"/>
          </a:p>
        </p:txBody>
      </p:sp>
      <p:pic>
        <p:nvPicPr>
          <p:cNvPr id="1026" name="Picture 2" descr="C:\Users\sheryl.low\Desktop\Site\AWE painting\IMG_7762.JPG"/>
          <p:cNvPicPr>
            <a:picLocks noChangeAspect="1" noChangeArrowheads="1"/>
          </p:cNvPicPr>
          <p:nvPr/>
        </p:nvPicPr>
        <p:blipFill>
          <a:blip r:embed="rId3" cstate="print"/>
          <a:srcRect t="23168" b="39604"/>
          <a:stretch>
            <a:fillRect/>
          </a:stretch>
        </p:blipFill>
        <p:spPr bwMode="auto">
          <a:xfrm>
            <a:off x="11849" y="-35170"/>
            <a:ext cx="9132151" cy="2549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de_14.wav">
            <a:hlinkClick r:id="" action="ppaction://media"/>
          </p:cNvPr>
          <p:cNvPicPr>
            <a:picLocks noRot="1" noChangeAspect="1"/>
          </p:cNvPicPr>
          <p:nvPr>
            <a:wavAudioFile r:embed="rId1" name="Slide_14.wav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16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 of the Project and Task</a:t>
            </a:r>
          </a:p>
          <a:p>
            <a:r>
              <a:rPr lang="en-US" dirty="0" smtClean="0"/>
              <a:t>Analysis of Problem</a:t>
            </a:r>
          </a:p>
          <a:p>
            <a:r>
              <a:rPr lang="en-US" dirty="0" smtClean="0"/>
              <a:t>Innovative Solution and Effectiveness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pic>
        <p:nvPicPr>
          <p:cNvPr id="5" name="Slide_2.wav">
            <a:hlinkClick r:id="" action="ppaction://media"/>
          </p:cNvPr>
          <p:cNvPicPr>
            <a:picLocks noRot="1" noChangeAspect="1"/>
          </p:cNvPicPr>
          <p:nvPr>
            <a:wavAudioFile r:embed="rId1" name="Slide_2.wav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85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66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66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fill="hold" nodeType="withEffect">
                                  <p:stCondLst>
                                    <p:cond delay="7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66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66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fill="hold" nodeType="withEffect">
                                  <p:stCondLst>
                                    <p:cond delay="16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66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66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362200"/>
            <a:ext cx="8229600" cy="2883091"/>
          </a:xfrm>
        </p:spPr>
        <p:txBody>
          <a:bodyPr/>
          <a:lstStyle/>
          <a:p>
            <a:r>
              <a:rPr lang="en-US" dirty="0" smtClean="0"/>
              <a:t>70,000 square meters of rentable space</a:t>
            </a:r>
            <a:br>
              <a:rPr lang="en-US" dirty="0" smtClean="0"/>
            </a:br>
            <a:r>
              <a:rPr lang="en-US" sz="2400" dirty="0" smtClean="0"/>
              <a:t>(exhibitions, conventions, concerts, sports and entertainment events)</a:t>
            </a:r>
            <a:endParaRPr lang="en-US" dirty="0" smtClean="0"/>
          </a:p>
          <a:p>
            <a:r>
              <a:rPr lang="en-US" dirty="0" smtClean="0"/>
              <a:t>10 ground-level, column-free function halls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219200"/>
            <a:ext cx="8229600" cy="1143000"/>
          </a:xfrm>
        </p:spPr>
        <p:txBody>
          <a:bodyPr/>
          <a:lstStyle/>
          <a:p>
            <a:r>
              <a:rPr lang="en-US" dirty="0" smtClean="0"/>
              <a:t>Asia World Expo</a:t>
            </a:r>
            <a:endParaRPr lang="en-US" dirty="0"/>
          </a:p>
        </p:txBody>
      </p:sp>
      <p:pic>
        <p:nvPicPr>
          <p:cNvPr id="1026" name="Picture 2" descr="http://www.asiaworld-expo.com/Images/en-US/static/Corporate/introduction/introduc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4000" cy="1431985"/>
          </a:xfrm>
          <a:prstGeom prst="rect">
            <a:avLst/>
          </a:prstGeom>
          <a:noFill/>
        </p:spPr>
      </p:pic>
      <p:pic>
        <p:nvPicPr>
          <p:cNvPr id="8" name="Picture 2" descr="http://www.asiaworld-expo.com/download/map/floorplan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 t="51784" b="10857"/>
          <a:stretch>
            <a:fillRect/>
          </a:stretch>
        </p:blipFill>
        <p:spPr bwMode="auto">
          <a:xfrm>
            <a:off x="1897811" y="3921971"/>
            <a:ext cx="7246189" cy="2936029"/>
          </a:xfrm>
          <a:prstGeom prst="rect">
            <a:avLst/>
          </a:prstGeom>
          <a:noFill/>
        </p:spPr>
      </p:pic>
      <p:pic>
        <p:nvPicPr>
          <p:cNvPr id="11" name="Slide_3 (1).wav">
            <a:hlinkClick r:id="" action="ppaction://media"/>
          </p:cNvPr>
          <p:cNvPicPr>
            <a:picLocks noRot="1" noChangeAspect="1"/>
          </p:cNvPicPr>
          <p:nvPr>
            <a:wavAudioFile r:embed="rId1" name="Slide_3 (1).wav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2" name="Slide_3.wav">
            <a:hlinkClick r:id="" action="ppaction://media"/>
          </p:cNvPr>
          <p:cNvPicPr>
            <a:picLocks noRot="1" noChangeAspect="1"/>
          </p:cNvPicPr>
          <p:nvPr>
            <a:wavAudioFile r:embed="rId2" name="Slide_3.wav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6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www.asiaworld-expo.com/Uploads/images/Photo%20Gallery/Venue%20Photos/Exhibition_halls/CL9Z50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8485"/>
            <a:ext cx="9144000" cy="6089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7750" y="4710022"/>
            <a:ext cx="7668884" cy="1038476"/>
          </a:xfrm>
        </p:spPr>
        <p:txBody>
          <a:bodyPr>
            <a:noAutofit/>
          </a:bodyPr>
          <a:lstStyle/>
          <a:p>
            <a:r>
              <a:rPr lang="en-US" sz="3200" dirty="0" smtClean="0"/>
              <a:t>5,680 sq m</a:t>
            </a:r>
          </a:p>
          <a:p>
            <a:r>
              <a:rPr lang="en-US" sz="3200" dirty="0" smtClean="0"/>
              <a:t>Paint 1-2 function halls per month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1540" y="0"/>
            <a:ext cx="5460521" cy="984819"/>
          </a:xfrm>
        </p:spPr>
        <p:txBody>
          <a:bodyPr/>
          <a:lstStyle/>
          <a:p>
            <a:r>
              <a:rPr lang="en-US" dirty="0" smtClean="0"/>
              <a:t>Facility Maintenance</a:t>
            </a:r>
            <a:endParaRPr lang="en-US" dirty="0"/>
          </a:p>
        </p:txBody>
      </p:sp>
      <p:pic>
        <p:nvPicPr>
          <p:cNvPr id="7" name="Slide_4.wav">
            <a:hlinkClick r:id="" action="ppaction://media"/>
          </p:cNvPr>
          <p:cNvPicPr>
            <a:picLocks noRot="1" noChangeAspect="1"/>
          </p:cNvPicPr>
          <p:nvPr>
            <a:wavAudioFile r:embed="rId1" name="Slide_4.wav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25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Exposure to chemicals from paint and solvent</a:t>
            </a:r>
          </a:p>
          <a:p>
            <a:r>
              <a:rPr lang="en-US" dirty="0" smtClean="0"/>
              <a:t>Prolonged working in an awkward posture resulting in back aches and pains</a:t>
            </a:r>
          </a:p>
          <a:p>
            <a:r>
              <a:rPr lang="en-US" dirty="0" smtClean="0"/>
              <a:t>Inefficiency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pic>
        <p:nvPicPr>
          <p:cNvPr id="12290" name="Picture 2" descr="http://images.clipartpanda.com/paint-clipart-671-paint-and-brush-desig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6916" y="3479688"/>
            <a:ext cx="1616523" cy="2032590"/>
          </a:xfrm>
          <a:prstGeom prst="rect">
            <a:avLst/>
          </a:prstGeom>
          <a:noFill/>
        </p:spPr>
      </p:pic>
      <p:pic>
        <p:nvPicPr>
          <p:cNvPr id="12292" name="Picture 4" descr="http://images.clipartpanda.com/ms-office-clipart-cleaning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114"/>
          <a:stretch>
            <a:fillRect/>
          </a:stretch>
        </p:blipFill>
        <p:spPr bwMode="auto">
          <a:xfrm>
            <a:off x="2294609" y="3883144"/>
            <a:ext cx="2277371" cy="3095625"/>
          </a:xfrm>
          <a:prstGeom prst="rect">
            <a:avLst/>
          </a:prstGeom>
          <a:noFill/>
        </p:spPr>
      </p:pic>
      <p:pic>
        <p:nvPicPr>
          <p:cNvPr id="7" name="Slide_5.wav">
            <a:hlinkClick r:id="" action="ppaction://media"/>
          </p:cNvPr>
          <p:cNvPicPr>
            <a:picLocks noRot="1" noChangeAspect="1"/>
          </p:cNvPicPr>
          <p:nvPr>
            <a:wavAudioFile r:embed="rId1" name="Slide_5.wav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37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Improvising a forklift truck with an aim to reduce manual </a:t>
            </a:r>
            <a:r>
              <a:rPr lang="en-US" dirty="0" err="1" smtClean="0"/>
              <a:t>labour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Innovative solution by BYME</a:t>
            </a:r>
            <a:endParaRPr lang="en-US" dirty="0"/>
          </a:p>
        </p:txBody>
      </p:sp>
      <p:pic>
        <p:nvPicPr>
          <p:cNvPr id="5122" name="Picture 2" descr="G:\AWE painting\IMG_7755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l="1759" t="7013" r="9000" b="5442"/>
          <a:stretch>
            <a:fillRect/>
          </a:stretch>
        </p:blipFill>
        <p:spPr bwMode="auto">
          <a:xfrm>
            <a:off x="672860" y="2743199"/>
            <a:ext cx="3892631" cy="2984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IMG_068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24400" y="2819400"/>
            <a:ext cx="32766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Slide_6.wav">
            <a:hlinkClick r:id="" action="ppaction://media"/>
          </p:cNvPr>
          <p:cNvPicPr>
            <a:picLocks noRot="1" noChangeAspect="1"/>
          </p:cNvPicPr>
          <p:nvPr>
            <a:wavAudioFile r:embed="rId1" name="Slide_6.wav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7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8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24400" y="2819400"/>
            <a:ext cx="32766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IMG_0670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5753" y="1524000"/>
            <a:ext cx="2133600" cy="179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IMG_0672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74395" y="738489"/>
            <a:ext cx="2209800" cy="194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G_0674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33400" y="3956545"/>
            <a:ext cx="2057400" cy="202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Straight Arrow Connector 7"/>
          <p:cNvCxnSpPr>
            <a:endCxn id="6" idx="3"/>
          </p:cNvCxnSpPr>
          <p:nvPr/>
        </p:nvCxnSpPr>
        <p:spPr>
          <a:xfrm flipH="1">
            <a:off x="2590800" y="4209691"/>
            <a:ext cx="3499450" cy="75785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414682" y="2259106"/>
            <a:ext cx="717177" cy="7530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4" idx="3"/>
          </p:cNvCxnSpPr>
          <p:nvPr/>
        </p:nvCxnSpPr>
        <p:spPr>
          <a:xfrm flipH="1" flipV="1">
            <a:off x="3339353" y="2420700"/>
            <a:ext cx="2344272" cy="12727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609600" y="5263613"/>
            <a:ext cx="1905000" cy="369332"/>
            <a:chOff x="609600" y="4964668"/>
            <a:chExt cx="1905000" cy="369332"/>
          </a:xfrm>
        </p:grpSpPr>
        <p:cxnSp>
          <p:nvCxnSpPr>
            <p:cNvPr id="18" name="Straight Arrow Connector 17"/>
            <p:cNvCxnSpPr/>
            <p:nvPr/>
          </p:nvCxnSpPr>
          <p:spPr>
            <a:xfrm>
              <a:off x="1828800" y="5141025"/>
              <a:ext cx="685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609600" y="5141025"/>
              <a:ext cx="6096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179917" y="4964668"/>
              <a:ext cx="660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Calibri" pitchFamily="34" charset="0"/>
                </a:rPr>
                <a:t>1.5m</a:t>
              </a:r>
              <a:endParaRPr lang="en-US" b="1" dirty="0">
                <a:latin typeface="Calibri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49382" y="4633893"/>
            <a:ext cx="498763" cy="629393"/>
            <a:chOff x="249382" y="4370118"/>
            <a:chExt cx="498763" cy="629393"/>
          </a:xfrm>
        </p:grpSpPr>
        <p:grpSp>
          <p:nvGrpSpPr>
            <p:cNvPr id="28" name="Group 27"/>
            <p:cNvGrpSpPr/>
            <p:nvPr/>
          </p:nvGrpSpPr>
          <p:grpSpPr>
            <a:xfrm rot="16200000">
              <a:off x="223705" y="4629447"/>
              <a:ext cx="629393" cy="110735"/>
              <a:chOff x="609600" y="5141025"/>
              <a:chExt cx="1905000" cy="0"/>
            </a:xfrm>
          </p:grpSpPr>
          <p:cxnSp>
            <p:nvCxnSpPr>
              <p:cNvPr id="29" name="Straight Arrow Connector 28"/>
              <p:cNvCxnSpPr/>
              <p:nvPr/>
            </p:nvCxnSpPr>
            <p:spPr>
              <a:xfrm>
                <a:off x="1828800" y="5141025"/>
                <a:ext cx="6858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H="1">
                <a:off x="609600" y="5141025"/>
                <a:ext cx="6096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/>
            <p:cNvSpPr txBox="1"/>
            <p:nvPr/>
          </p:nvSpPr>
          <p:spPr>
            <a:xfrm>
              <a:off x="249382" y="4524499"/>
              <a:ext cx="4987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Calibri" pitchFamily="34" charset="0"/>
                </a:rPr>
                <a:t>1m</a:t>
              </a:r>
              <a:endParaRPr lang="en-US" sz="1600" b="1" dirty="0">
                <a:latin typeface="Calibri" pitchFamily="34" charset="0"/>
              </a:endParaRPr>
            </a:p>
          </p:txBody>
        </p:sp>
      </p:grpSp>
      <p:pic>
        <p:nvPicPr>
          <p:cNvPr id="1027" name="Picture 3" descr="\\hkbhossrv008\CIS\3.0 Corporate Management System\3.03 Safety\3.03.1 Promotion Scheme\Construction Safety Week 2015\AWE Innovative Operation\Photos\IMG_0668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4973" y="682174"/>
            <a:ext cx="1930398" cy="1930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1059215" y="1219200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 Supporting base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400799" y="404447"/>
            <a:ext cx="234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Paint Box Holder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920935" y="216813"/>
            <a:ext cx="2145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The Paint Box and Iron Pipe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22030" y="3429002"/>
            <a:ext cx="2145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4. Painting Sheet and attachment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248400" y="2241176"/>
            <a:ext cx="1102659" cy="10354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Slide_7.wav">
            <a:hlinkClick r:id="" action="ppaction://media"/>
          </p:cNvPr>
          <p:cNvPicPr>
            <a:picLocks noRot="1" noChangeAspect="1"/>
          </p:cNvPicPr>
          <p:nvPr>
            <a:wavAudioFile r:embed="rId1" name="Slide_7.wav"/>
          </p:nvPr>
        </p:nvPicPr>
        <p:blipFill>
          <a:blip r:embed="rId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2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4800" y="41910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25425" algn="l"/>
              </a:tabLst>
            </a:pPr>
            <a:r>
              <a:rPr lang="en-US" sz="1600" i="1" dirty="0" smtClean="0"/>
              <a:t>Install the paint box holder in the forklift truck</a:t>
            </a:r>
            <a:endParaRPr lang="en-US" sz="16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2389518" y="5694871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25425" algn="l"/>
              </a:tabLst>
            </a:pPr>
            <a:r>
              <a:rPr lang="en-US" sz="1600" i="1" dirty="0" smtClean="0"/>
              <a:t>Put the paint box on the holder and pour the paint inside</a:t>
            </a:r>
            <a:endParaRPr lang="en-US" sz="16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564810" y="4306404"/>
            <a:ext cx="2250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Install the iron pipe and fix with screw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10555" y="5716452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Connect hose between the iron pipe and paint box</a:t>
            </a:r>
          </a:p>
        </p:txBody>
      </p:sp>
      <p:pic>
        <p:nvPicPr>
          <p:cNvPr id="3074" name="Picture 2" descr="\\hkbhossrv008\CIS\3.0 Corporate Management System\3.03 Safety\3.03.1 Promotion Scheme\Construction Safety Week 2015\AWE Innovative Operation\PPT\Photos for PPT\Camera\20150414_084402.jpg"/>
          <p:cNvPicPr>
            <a:picLocks noChangeAspect="1" noChangeArrowheads="1"/>
          </p:cNvPicPr>
          <p:nvPr/>
        </p:nvPicPr>
        <p:blipFill>
          <a:blip r:embed="rId4" cstate="print"/>
          <a:srcRect l="13153" r="17692"/>
          <a:stretch>
            <a:fillRect/>
          </a:stretch>
        </p:blipFill>
        <p:spPr bwMode="auto">
          <a:xfrm rot="5400000">
            <a:off x="258908" y="1878913"/>
            <a:ext cx="2403773" cy="2100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695" y="274638"/>
            <a:ext cx="8229600" cy="1143000"/>
          </a:xfrm>
        </p:spPr>
        <p:txBody>
          <a:bodyPr/>
          <a:lstStyle/>
          <a:p>
            <a:r>
              <a:rPr lang="en-US" dirty="0" smtClean="0"/>
              <a:t>Steps </a:t>
            </a:r>
            <a:endParaRPr lang="en-US" dirty="0"/>
          </a:p>
        </p:txBody>
      </p:sp>
      <p:sp>
        <p:nvSpPr>
          <p:cNvPr id="37" name="5-Point Star 36"/>
          <p:cNvSpPr/>
          <p:nvPr/>
        </p:nvSpPr>
        <p:spPr>
          <a:xfrm>
            <a:off x="241540" y="1466491"/>
            <a:ext cx="707365" cy="603849"/>
          </a:xfrm>
          <a:prstGeom prst="star5">
            <a:avLst/>
          </a:prstGeom>
          <a:solidFill>
            <a:srgbClr val="FFFF99"/>
          </a:solidFill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9050">
                  <a:solidFill>
                    <a:schemeClr val="tx1"/>
                  </a:solidFill>
                </a:ln>
              </a:rPr>
              <a:t>1</a:t>
            </a:r>
            <a:endParaRPr lang="en-US" dirty="0">
              <a:ln w="19050">
                <a:solidFill>
                  <a:schemeClr val="tx1"/>
                </a:solidFill>
              </a:ln>
            </a:endParaRPr>
          </a:p>
        </p:txBody>
      </p:sp>
      <p:pic>
        <p:nvPicPr>
          <p:cNvPr id="3076" name="Picture 4" descr="\\hkbhossrv008\CIS\3.0 Corporate Management System\3.03 Safety\3.03.1 Promotion Scheme\Construction Safety Week 2015\AWE Innovative Operation\PPT\Photos for PPT\Camera\20150414_084655.jpg"/>
          <p:cNvPicPr>
            <a:picLocks noChangeAspect="1" noChangeArrowheads="1"/>
          </p:cNvPicPr>
          <p:nvPr/>
        </p:nvPicPr>
        <p:blipFill>
          <a:blip r:embed="rId5" cstate="print"/>
          <a:srcRect r="20354"/>
          <a:stretch>
            <a:fillRect/>
          </a:stretch>
        </p:blipFill>
        <p:spPr bwMode="auto">
          <a:xfrm rot="5400000">
            <a:off x="4444903" y="2042987"/>
            <a:ext cx="2416821" cy="2075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5-Point Star 38"/>
          <p:cNvSpPr/>
          <p:nvPr/>
        </p:nvSpPr>
        <p:spPr>
          <a:xfrm>
            <a:off x="4369349" y="1655999"/>
            <a:ext cx="707365" cy="603849"/>
          </a:xfrm>
          <a:prstGeom prst="star5">
            <a:avLst/>
          </a:prstGeom>
          <a:solidFill>
            <a:srgbClr val="FFFF99"/>
          </a:solidFill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9050">
                  <a:solidFill>
                    <a:schemeClr val="tx1"/>
                  </a:solidFill>
                </a:ln>
              </a:rPr>
              <a:t>3</a:t>
            </a:r>
            <a:endParaRPr lang="en-US" dirty="0">
              <a:ln w="19050">
                <a:solidFill>
                  <a:schemeClr val="tx1"/>
                </a:solidFill>
              </a:ln>
            </a:endParaRPr>
          </a:p>
        </p:txBody>
      </p:sp>
      <p:pic>
        <p:nvPicPr>
          <p:cNvPr id="3078" name="Picture 6" descr="\\hkbhossrv008\CIS\3.0 Corporate Management System\3.03 Safety\3.03.1 Promotion Scheme\Construction Safety Week 2015\AWE Innovative Operation\PPT\Photos for PPT\Iphone\Untitle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65257" y="3207444"/>
            <a:ext cx="1944913" cy="2485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5-Point Star 39"/>
          <p:cNvSpPr/>
          <p:nvPr/>
        </p:nvSpPr>
        <p:spPr>
          <a:xfrm>
            <a:off x="6668219" y="2889850"/>
            <a:ext cx="707365" cy="603849"/>
          </a:xfrm>
          <a:prstGeom prst="star5">
            <a:avLst/>
          </a:prstGeom>
          <a:solidFill>
            <a:srgbClr val="FFFF99"/>
          </a:solidFill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9050">
                  <a:solidFill>
                    <a:schemeClr val="tx1"/>
                  </a:solidFill>
                </a:ln>
              </a:rPr>
              <a:t>4</a:t>
            </a:r>
            <a:endParaRPr lang="en-US" dirty="0">
              <a:ln w="19050">
                <a:solidFill>
                  <a:schemeClr val="tx1"/>
                </a:solidFill>
              </a:ln>
            </a:endParaRPr>
          </a:p>
        </p:txBody>
      </p:sp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7" cstate="print">
            <a:lum bright="20000" contrast="20000"/>
          </a:blip>
          <a:srcRect l="37736" t="27635" r="38011" b="34375"/>
          <a:stretch>
            <a:fillRect/>
          </a:stretch>
        </p:blipFill>
        <p:spPr bwMode="auto">
          <a:xfrm rot="16200000">
            <a:off x="2295577" y="3279202"/>
            <a:ext cx="2728685" cy="2034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5-Point Star 37"/>
          <p:cNvSpPr/>
          <p:nvPr/>
        </p:nvSpPr>
        <p:spPr>
          <a:xfrm>
            <a:off x="2493307" y="2688566"/>
            <a:ext cx="707365" cy="603849"/>
          </a:xfrm>
          <a:prstGeom prst="star5">
            <a:avLst/>
          </a:prstGeom>
          <a:solidFill>
            <a:srgbClr val="FFFF99"/>
          </a:solidFill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9050">
                  <a:solidFill>
                    <a:schemeClr val="tx1"/>
                  </a:solidFill>
                </a:ln>
              </a:rPr>
              <a:t>2</a:t>
            </a:r>
            <a:endParaRPr lang="en-US" dirty="0">
              <a:ln w="19050">
                <a:solidFill>
                  <a:schemeClr val="tx1"/>
                </a:solidFill>
              </a:ln>
            </a:endParaRPr>
          </a:p>
        </p:txBody>
      </p:sp>
      <p:pic>
        <p:nvPicPr>
          <p:cNvPr id="17" name="Slide_8.wav">
            <a:hlinkClick r:id="" action="ppaction://media"/>
          </p:cNvPr>
          <p:cNvPicPr>
            <a:picLocks noRot="1" noChangeAspect="1"/>
          </p:cNvPicPr>
          <p:nvPr>
            <a:wavAudioFile r:embed="rId1" name="Slide_8.wav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4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autoRev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autoRev="1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7" grpId="0" animBg="1"/>
      <p:bldP spid="39" grpId="0" animBg="1"/>
      <p:bldP spid="40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10883" y="4088921"/>
            <a:ext cx="2294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Use clips to fix between the pipe and painting sheet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7600" y="5727635"/>
            <a:ext cx="2329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Paint run out from the small poles on the iron pipe 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6731589" y="4261449"/>
            <a:ext cx="177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Start painting!</a:t>
            </a:r>
            <a:endParaRPr lang="en-US" i="1" dirty="0"/>
          </a:p>
        </p:txBody>
      </p:sp>
      <p:pic>
        <p:nvPicPr>
          <p:cNvPr id="13" name="Picture 12" descr="IMG_0681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13714" y="1770743"/>
            <a:ext cx="2583543" cy="2365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5-Point Star 8"/>
          <p:cNvSpPr/>
          <p:nvPr/>
        </p:nvSpPr>
        <p:spPr>
          <a:xfrm>
            <a:off x="5946476" y="1616013"/>
            <a:ext cx="707365" cy="603849"/>
          </a:xfrm>
          <a:prstGeom prst="star5">
            <a:avLst/>
          </a:prstGeom>
          <a:solidFill>
            <a:srgbClr val="FFFF99"/>
          </a:solidFill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9050">
                  <a:solidFill>
                    <a:schemeClr val="tx1"/>
                  </a:solidFill>
                </a:ln>
              </a:rPr>
              <a:t>7</a:t>
            </a:r>
            <a:endParaRPr lang="en-US" dirty="0">
              <a:ln w="19050">
                <a:solidFill>
                  <a:schemeClr val="tx1"/>
                </a:solidFill>
              </a:ln>
            </a:endParaRPr>
          </a:p>
        </p:txBody>
      </p:sp>
      <p:pic>
        <p:nvPicPr>
          <p:cNvPr id="2050" name="Picture 2" descr="\\hkbhossrv008\CIS\3.0 Corporate Management System\3.03 Safety\3.03.1 Promotion Scheme\Construction Safety Week 2015\AWE Innovative Operation\Photos\IMG_06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3288" y="3291568"/>
            <a:ext cx="2719393" cy="2369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5-Point Star 7"/>
          <p:cNvSpPr/>
          <p:nvPr/>
        </p:nvSpPr>
        <p:spPr>
          <a:xfrm>
            <a:off x="3378680" y="2964611"/>
            <a:ext cx="707365" cy="603849"/>
          </a:xfrm>
          <a:prstGeom prst="star5">
            <a:avLst/>
          </a:prstGeom>
          <a:solidFill>
            <a:srgbClr val="FFFF99"/>
          </a:solidFill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9050">
                  <a:solidFill>
                    <a:schemeClr val="tx1"/>
                  </a:solidFill>
                </a:ln>
              </a:rPr>
              <a:t>6</a:t>
            </a:r>
            <a:endParaRPr lang="en-US" dirty="0">
              <a:ln w="19050">
                <a:solidFill>
                  <a:schemeClr val="tx1"/>
                </a:solidFill>
              </a:ln>
            </a:endParaRPr>
          </a:p>
        </p:txBody>
      </p:sp>
      <p:pic>
        <p:nvPicPr>
          <p:cNvPr id="2051" name="Picture 3" descr="\\hkbhossrv008\CIS\3.0 Corporate Management System\3.03 Safety\3.03.1 Promotion Scheme\Construction Safety Week 2015\AWE Innovative Operation\PPT\Photos for PPT\Camera\20150414_085008.jpg"/>
          <p:cNvPicPr>
            <a:picLocks noChangeAspect="1" noChangeArrowheads="1"/>
          </p:cNvPicPr>
          <p:nvPr/>
        </p:nvPicPr>
        <p:blipFill>
          <a:blip r:embed="rId5" cstate="print"/>
          <a:srcRect r="15811"/>
          <a:stretch>
            <a:fillRect/>
          </a:stretch>
        </p:blipFill>
        <p:spPr bwMode="auto">
          <a:xfrm>
            <a:off x="592665" y="1785254"/>
            <a:ext cx="2789163" cy="2295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5-Point Star 6"/>
          <p:cNvSpPr/>
          <p:nvPr/>
        </p:nvSpPr>
        <p:spPr>
          <a:xfrm>
            <a:off x="362309" y="1518250"/>
            <a:ext cx="707365" cy="603849"/>
          </a:xfrm>
          <a:prstGeom prst="star5">
            <a:avLst/>
          </a:prstGeom>
          <a:solidFill>
            <a:srgbClr val="FFFF99"/>
          </a:solidFill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9050">
                  <a:solidFill>
                    <a:schemeClr val="tx1"/>
                  </a:solidFill>
                </a:ln>
              </a:rPr>
              <a:t>5</a:t>
            </a:r>
            <a:endParaRPr lang="en-US" dirty="0">
              <a:ln w="19050">
                <a:solidFill>
                  <a:schemeClr val="tx1"/>
                </a:solidFill>
              </a:ln>
            </a:endParaRPr>
          </a:p>
        </p:txBody>
      </p:sp>
      <p:pic>
        <p:nvPicPr>
          <p:cNvPr id="15" name="Slide_9.wav">
            <a:hlinkClick r:id="" action="ppaction://media"/>
          </p:cNvPr>
          <p:cNvPicPr>
            <a:picLocks noRot="1" noChangeAspect="1"/>
          </p:cNvPicPr>
          <p:nvPr>
            <a:wavAudioFile r:embed="rId1" name="Slide_9.wav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3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autoRev="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8" grpId="0" animBg="1"/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1230</TotalTime>
  <Words>234</Words>
  <Application>Microsoft Office PowerPoint</Application>
  <PresentationFormat>On-screen Show (4:3)</PresentationFormat>
  <Paragraphs>68</Paragraphs>
  <Slides>14</Slides>
  <Notes>3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Concourse</vt:lpstr>
      <vt:lpstr>Innovative Safety Initiative Award 2015</vt:lpstr>
      <vt:lpstr>Content</vt:lpstr>
      <vt:lpstr>Asia World Expo</vt:lpstr>
      <vt:lpstr>Facility Maintenance</vt:lpstr>
      <vt:lpstr>Problem</vt:lpstr>
      <vt:lpstr>Innovative solution by BYME</vt:lpstr>
      <vt:lpstr>Slide 7</vt:lpstr>
      <vt:lpstr>Steps </vt:lpstr>
      <vt:lpstr>Steps </vt:lpstr>
      <vt:lpstr>Innovation and Effectiveness</vt:lpstr>
      <vt:lpstr>Innovation and Effectiveness</vt:lpstr>
      <vt:lpstr>Innovation and Effectiveness</vt:lpstr>
      <vt:lpstr>Innovation and Effectiveness</vt:lpstr>
      <vt:lpstr>The end</vt:lpstr>
    </vt:vector>
  </TitlesOfParts>
  <Company>BYME Engineering (HK) Ltd.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Adoption of Mechanical Aid Floor Painting at Function Halls</dc:title>
  <dc:creator>edwin.yu</dc:creator>
  <cp:lastModifiedBy>sheryl.low</cp:lastModifiedBy>
  <cp:revision>127</cp:revision>
  <dcterms:created xsi:type="dcterms:W3CDTF">2015-04-10T05:35:11Z</dcterms:created>
  <dcterms:modified xsi:type="dcterms:W3CDTF">2015-04-24T02:31:15Z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2048288881</vt:i4>
  </property>
  <property fmtid="{D5CDD505-2E9C-101B-9397-08002B2CF9AE}" pid="3" name="_NewReviewCycle">
    <vt:lpwstr/>
  </property>
  <property fmtid="{D5CDD505-2E9C-101B-9397-08002B2CF9AE}" pid="4" name="_EmailSubject">
    <vt:lpwstr>innovative safety initiative awards ppt</vt:lpwstr>
  </property>
  <property fmtid="{D5CDD505-2E9C-101B-9397-08002B2CF9AE}" pid="5" name="_AuthorEmail">
    <vt:lpwstr>grace.yeung@bymehk.com</vt:lpwstr>
  </property>
  <property fmtid="{D5CDD505-2E9C-101B-9397-08002B2CF9AE}" pid="6" name="_AuthorEmailDisplayName">
    <vt:lpwstr>YEUNG, Grace (HKBHO)</vt:lpwstr>
  </property>
  <property fmtid="{D5CDD505-2E9C-101B-9397-08002B2CF9AE}" pid="7" name="_PreviousAdHocReviewCycleID">
    <vt:i4>2047761795</vt:i4>
  </property>
</Properties>
</file>