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70" r:id="rId2"/>
    <p:sldId id="387" r:id="rId3"/>
    <p:sldId id="376" r:id="rId4"/>
    <p:sldId id="388" r:id="rId5"/>
    <p:sldId id="385" r:id="rId6"/>
  </p:sldIdLst>
  <p:sldSz cx="9144000" cy="6858000" type="screen4x3"/>
  <p:notesSz cx="7315200" cy="9601200"/>
  <p:defaultTextStyle>
    <a:defPPr>
      <a:defRPr lang="en-US"/>
    </a:defPPr>
    <a:lvl1pPr algn="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A3"/>
    <a:srgbClr val="8AACD2"/>
    <a:srgbClr val="0000FF"/>
    <a:srgbClr val="00FF00"/>
    <a:srgbClr val="800000"/>
    <a:srgbClr val="0D3F7E"/>
    <a:srgbClr val="005295"/>
    <a:srgbClr val="535249"/>
    <a:srgbClr val="FAB71C"/>
    <a:srgbClr val="DBE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6748" autoAdjust="0"/>
  </p:normalViewPr>
  <p:slideViewPr>
    <p:cSldViewPr snapToGrid="0" snapToObjects="1">
      <p:cViewPr>
        <p:scale>
          <a:sx n="100" d="100"/>
          <a:sy n="100" d="100"/>
        </p:scale>
        <p:origin x="-1284" y="-7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42"/>
    </p:cViewPr>
  </p:sorterViewPr>
  <p:notesViewPr>
    <p:cSldViewPr snapToGrid="0" snapToObjects="1">
      <p:cViewPr varScale="1">
        <p:scale>
          <a:sx n="119" d="100"/>
          <a:sy n="119" d="100"/>
        </p:scale>
        <p:origin x="-3424" y="-104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81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4AB6B49-A9DE-41FC-8182-656EBD3F9D38}" type="datetimeFigureOut">
              <a:rPr lang="zh-TW" altLang="en-US"/>
              <a:pPr>
                <a:defRPr/>
              </a:pPr>
              <a:t>2016/3/24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1"/>
            <a:ext cx="3170238" cy="4810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1"/>
            <a:ext cx="3170238" cy="4810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FA3E02C-FE55-4874-912E-B36A01B63A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4259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81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AFB77A7-D0F6-4DCB-B58C-E9DADA4FC575}" type="datetimeFigureOut">
              <a:rPr lang="zh-TW" altLang="en-US"/>
              <a:pPr>
                <a:defRPr/>
              </a:pPr>
              <a:t>2016/3/24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1" y="4560889"/>
            <a:ext cx="5854700" cy="43211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1"/>
            <a:ext cx="3170238" cy="4810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1"/>
            <a:ext cx="3170238" cy="4810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915B184-F094-4185-80B8-FF2D494DCE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3318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7289BC-DC31-4506-918E-B4C51818B615}" type="slidenum">
              <a:rPr lang="zh-TW" altLang="en-US" smtClean="0">
                <a:latin typeface="Calibri" pitchFamily="34" charset="0"/>
                <a:cs typeface="Arial" pitchFamily="34" charset="0"/>
              </a:rPr>
              <a:pPr eaLnBrk="1" hangingPunct="1"/>
              <a:t>1</a:t>
            </a:fld>
            <a:endParaRPr lang="en-US" altLang="zh-TW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5B184-F094-4185-80B8-FF2D494DCE92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601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D3F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0064A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 descr="crescent white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315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744538" y="903288"/>
            <a:ext cx="213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zh-HK" sz="1600" b="1" smtClean="0">
                <a:solidFill>
                  <a:srgbClr val="FFFFFF"/>
                </a:solidFill>
                <a:latin typeface="Arial Narrow Bold"/>
                <a:ea typeface="Arial Narrow Bold"/>
                <a:cs typeface="Arial Narrow Bold"/>
              </a:rPr>
              <a:t>PRESENTER’S NAME</a:t>
            </a:r>
          </a:p>
        </p:txBody>
      </p:sp>
      <p:sp>
        <p:nvSpPr>
          <p:cNvPr id="7" name="TextBox 15"/>
          <p:cNvSpPr txBox="1"/>
          <p:nvPr userDrawn="1"/>
        </p:nvSpPr>
        <p:spPr>
          <a:xfrm>
            <a:off x="750888" y="1112838"/>
            <a:ext cx="2133600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zh-TW" sz="1600" b="1" smtClean="0">
                <a:solidFill>
                  <a:srgbClr val="8AACD2"/>
                </a:solidFill>
                <a:latin typeface="Arial Narrow Bold"/>
                <a:ea typeface="Arial Narrow Bold"/>
                <a:cs typeface="Arial Narrow Bold"/>
              </a:rPr>
              <a:t>DATE</a:t>
            </a:r>
            <a:endParaRPr lang="en-US" altLang="zh-TW" b="1" smtClean="0">
              <a:solidFill>
                <a:srgbClr val="8AACD2"/>
              </a:solidFill>
              <a:latin typeface="Arial Narrow Bold"/>
              <a:ea typeface="Arial Narrow Bold"/>
              <a:cs typeface="Arial Narrow Bold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44538" y="1504950"/>
            <a:ext cx="4437062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7117_ZeroHarmLogo_LM_White_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88" y="4675188"/>
            <a:ext cx="26320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GammonLogo-E(CMYK)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1149350"/>
            <a:ext cx="23241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181" y="1798165"/>
            <a:ext cx="4945676" cy="1182631"/>
          </a:xfrm>
          <a:prstGeom prst="rect">
            <a:avLst/>
          </a:prstGeom>
        </p:spPr>
        <p:txBody>
          <a:bodyPr lIns="0" rIns="0" anchor="t">
            <a:spAutoFit/>
          </a:bodyPr>
          <a:lstStyle>
            <a:lvl1pPr algn="l">
              <a:lnSpc>
                <a:spcPct val="90000"/>
              </a:lnSpc>
              <a:defRPr sz="3800" b="1">
                <a:solidFill>
                  <a:srgbClr val="FAB71C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3924" y="2981511"/>
            <a:ext cx="3901149" cy="486287"/>
          </a:xfrm>
        </p:spPr>
        <p:txBody>
          <a:bodyPr lIns="0">
            <a:spAutoFit/>
          </a:bodyPr>
          <a:lstStyle>
            <a:lvl1pPr marL="0" indent="0" algn="l">
              <a:buNone/>
              <a:defRPr sz="2400" b="1">
                <a:solidFill>
                  <a:srgbClr val="8AACD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7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954" y="155805"/>
            <a:ext cx="4881332" cy="142603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34975"/>
            <a:ext cx="49133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46113" y="1984375"/>
            <a:ext cx="554355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405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53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BE3F0"/>
              </a:gs>
              <a:gs pos="100000">
                <a:schemeClr val="bg1"/>
              </a:gs>
            </a:gsLst>
            <a:lin ang="150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0064A3"/>
              </a:solidFill>
            </a:endParaRPr>
          </a:p>
        </p:txBody>
      </p:sp>
      <p:pic>
        <p:nvPicPr>
          <p:cNvPr id="1027" name="Picture 14" descr="crescent white.em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313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1984375"/>
            <a:ext cx="55435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45720" rIns="10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zh-TW" smtClean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54063" y="1778000"/>
            <a:ext cx="4805362" cy="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Title Placeholder 5"/>
          <p:cNvSpPr>
            <a:spLocks noGrp="1"/>
          </p:cNvSpPr>
          <p:nvPr>
            <p:ph type="title"/>
          </p:nvPr>
        </p:nvSpPr>
        <p:spPr bwMode="auto">
          <a:xfrm>
            <a:off x="646113" y="434975"/>
            <a:ext cx="4913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IQUIS ADIPISIM QUATUE VENIAT. PAT, VER IRILLAMCON HENIBH ELENIAT. CONSECTE ETUMSANDRE MOD DIGNA FACCUMMY NISL ULPUT NIM DOLOBOREM ESEQUAMET VEL DOLESSEQUISI TAT LOBORE CONSECTE DUISISC ILISMOD MODION</a:t>
            </a:r>
            <a:endParaRPr lang="en-US" altLang="zh-TW" smtClean="0"/>
          </a:p>
        </p:txBody>
      </p:sp>
      <p:pic>
        <p:nvPicPr>
          <p:cNvPr id="1031" name="Picture 18" descr="logo-on-white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013" y="1284288"/>
            <a:ext cx="197326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5" r:id="rId2"/>
    <p:sldLayoutId id="2147483776" r:id="rId3"/>
    <p:sldLayoutId id="2147483777" r:id="rId4"/>
  </p:sldLayoutIdLst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lang="en-US" sz="1600" b="1" kern="1200">
          <a:solidFill>
            <a:srgbClr val="0064A3"/>
          </a:solidFill>
          <a:latin typeface="Arial Narrow Bold"/>
          <a:ea typeface="Arial Narrow Bold"/>
          <a:cs typeface="Arial Narrow Bold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/>
          <a:ea typeface="Arial Narrow Bold"/>
          <a:cs typeface="Arial Narrow Bold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/>
          <a:ea typeface="Arial Narrow Bold"/>
          <a:cs typeface="Arial Narrow Bold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/>
          <a:ea typeface="Arial Narrow Bold"/>
          <a:cs typeface="Arial Narrow Bold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/>
          <a:ea typeface="Arial Narrow Bold"/>
          <a:cs typeface="Arial Narrow Bold"/>
        </a:defRPr>
      </a:lvl5pPr>
      <a:lvl6pPr marL="4572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/>
          <a:ea typeface="Arial Narrow Bold"/>
          <a:cs typeface="Arial Narrow Bold"/>
        </a:defRPr>
      </a:lvl6pPr>
      <a:lvl7pPr marL="9144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/>
          <a:ea typeface="Arial Narrow Bold"/>
          <a:cs typeface="Arial Narrow Bold"/>
        </a:defRPr>
      </a:lvl7pPr>
      <a:lvl8pPr marL="13716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/>
          <a:ea typeface="Arial Narrow Bold"/>
          <a:cs typeface="Arial Narrow Bold"/>
        </a:defRPr>
      </a:lvl8pPr>
      <a:lvl9pPr marL="18288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/>
          <a:ea typeface="Arial Narrow Bold"/>
          <a:cs typeface="Arial Narrow Bold"/>
        </a:defRPr>
      </a:lvl9pPr>
    </p:titleStyle>
    <p:bodyStyle>
      <a:lvl1pPr marL="177800" indent="-177800" algn="l" defTabSz="457200" rtl="0" eaLnBrk="0" fontAlgn="base" hangingPunct="0">
        <a:lnSpc>
          <a:spcPct val="108000"/>
        </a:lnSpc>
        <a:spcBef>
          <a:spcPct val="20000"/>
        </a:spcBef>
        <a:spcAft>
          <a:spcPct val="0"/>
        </a:spcAft>
        <a:buClr>
          <a:srgbClr val="FAB71C"/>
        </a:buClr>
        <a:buSzPct val="143000"/>
        <a:buFont typeface="Arial" pitchFamily="34" charset="0"/>
        <a:buChar char="•"/>
        <a:defRPr sz="3200" kern="1200">
          <a:solidFill>
            <a:srgbClr val="535249"/>
          </a:solidFill>
          <a:latin typeface="Arial Narrow"/>
          <a:ea typeface="Arial Narrow" pitchFamily="34" charset="0"/>
          <a:cs typeface="Arial Narrow"/>
        </a:defRPr>
      </a:lvl1pPr>
      <a:lvl2pPr marL="361950" indent="-184150" algn="l" defTabSz="457200" rtl="0" eaLnBrk="0" fontAlgn="base" hangingPunct="0">
        <a:lnSpc>
          <a:spcPct val="108000"/>
        </a:lnSpc>
        <a:spcBef>
          <a:spcPct val="20000"/>
        </a:spcBef>
        <a:spcAft>
          <a:spcPct val="0"/>
        </a:spcAft>
        <a:buClr>
          <a:srgbClr val="FAB71C"/>
        </a:buClr>
        <a:buSzPct val="143000"/>
        <a:buFont typeface="Arial" pitchFamily="34" charset="0"/>
        <a:buChar char="•"/>
        <a:defRPr sz="2800" kern="1200">
          <a:solidFill>
            <a:srgbClr val="535249"/>
          </a:solidFill>
          <a:latin typeface="Arial Narrow"/>
          <a:ea typeface="Arial Narrow" pitchFamily="34" charset="0"/>
          <a:cs typeface="Arial Narrow"/>
        </a:defRPr>
      </a:lvl2pPr>
      <a:lvl3pPr marL="539750" indent="-177800" algn="l" defTabSz="457200" rtl="0" eaLnBrk="0" fontAlgn="base" hangingPunct="0">
        <a:lnSpc>
          <a:spcPct val="108000"/>
        </a:lnSpc>
        <a:spcBef>
          <a:spcPct val="20000"/>
        </a:spcBef>
        <a:spcAft>
          <a:spcPct val="0"/>
        </a:spcAft>
        <a:buClr>
          <a:srgbClr val="FAB71C"/>
        </a:buClr>
        <a:buSzPct val="143000"/>
        <a:buFont typeface="Arial" pitchFamily="34" charset="0"/>
        <a:buChar char="•"/>
        <a:defRPr sz="2400" kern="1200">
          <a:solidFill>
            <a:srgbClr val="535249"/>
          </a:solidFill>
          <a:latin typeface="Arial Narrow"/>
          <a:ea typeface="Arial Narrow" pitchFamily="34" charset="0"/>
          <a:cs typeface="Arial Narrow"/>
        </a:defRPr>
      </a:lvl3pPr>
      <a:lvl4pPr marL="715963" indent="-176213" algn="l" defTabSz="457200" rtl="0" eaLnBrk="0" fontAlgn="base" hangingPunct="0">
        <a:lnSpc>
          <a:spcPct val="108000"/>
        </a:lnSpc>
        <a:spcBef>
          <a:spcPct val="20000"/>
        </a:spcBef>
        <a:spcAft>
          <a:spcPct val="0"/>
        </a:spcAft>
        <a:buClr>
          <a:srgbClr val="FAB71C"/>
        </a:buClr>
        <a:buSzPct val="143000"/>
        <a:buFont typeface="Arial" pitchFamily="34" charset="0"/>
        <a:buChar char="•"/>
        <a:defRPr sz="2000" kern="1200">
          <a:solidFill>
            <a:srgbClr val="535249"/>
          </a:solidFill>
          <a:latin typeface="Arial Narrow"/>
          <a:ea typeface="Arial Narrow" pitchFamily="34" charset="0"/>
          <a:cs typeface="Arial Narrow"/>
        </a:defRPr>
      </a:lvl4pPr>
      <a:lvl5pPr marL="893763" indent="-177800" algn="l" defTabSz="457200" rtl="0" eaLnBrk="0" fontAlgn="base" hangingPunct="0">
        <a:lnSpc>
          <a:spcPct val="108000"/>
        </a:lnSpc>
        <a:spcBef>
          <a:spcPct val="20000"/>
        </a:spcBef>
        <a:spcAft>
          <a:spcPct val="0"/>
        </a:spcAft>
        <a:buClr>
          <a:srgbClr val="FAB71C"/>
        </a:buClr>
        <a:buSzPct val="143000"/>
        <a:buFont typeface="Arial" pitchFamily="34" charset="0"/>
        <a:buChar char="•"/>
        <a:defRPr sz="2000" kern="1200">
          <a:solidFill>
            <a:srgbClr val="535249"/>
          </a:solidFill>
          <a:latin typeface="Arial Narrow"/>
          <a:ea typeface="Arial Narrow" pitchFamily="34" charset="0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audio" Target="../media/media3.m4a"/><Relationship Id="rId16" Type="http://schemas.openxmlformats.org/officeDocument/2006/relationships/image" Target="../media/image36.png"/><Relationship Id="rId20" Type="http://schemas.openxmlformats.org/officeDocument/2006/relationships/image" Target="../media/image39.png"/><Relationship Id="rId1" Type="http://schemas.microsoft.com/office/2007/relationships/media" Target="../media/media3.m4a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png"/><Relationship Id="rId19" Type="http://schemas.openxmlformats.org/officeDocument/2006/relationships/image" Target="../media/image38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jpeg"/><Relationship Id="rId12" Type="http://schemas.openxmlformats.org/officeDocument/2006/relationships/image" Target="../media/image47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2.jpeg"/><Relationship Id="rId11" Type="http://schemas.openxmlformats.org/officeDocument/2006/relationships/image" Target="../media/image46.jpeg"/><Relationship Id="rId5" Type="http://schemas.openxmlformats.org/officeDocument/2006/relationships/image" Target="../media/image41.jpeg"/><Relationship Id="rId10" Type="http://schemas.openxmlformats.org/officeDocument/2006/relationships/image" Target="../media/image45.jpeg"/><Relationship Id="rId4" Type="http://schemas.openxmlformats.org/officeDocument/2006/relationships/image" Target="../media/image40.jpeg"/><Relationship Id="rId9" Type="http://schemas.openxmlformats.org/officeDocument/2006/relationships/image" Target="../media/image44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419100" y="2130584"/>
            <a:ext cx="4759325" cy="147732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zh-TW" altLang="en-US" sz="1800" dirty="0">
                <a:latin typeface="Arial Narrow" pitchFamily="34" charset="0"/>
                <a:ea typeface="新細明體" pitchFamily="18" charset="-120"/>
              </a:rPr>
              <a:t>合 約 編 號 </a:t>
            </a:r>
            <a:r>
              <a:rPr altLang="zh-TW" sz="1800" dirty="0">
                <a:latin typeface="Arial Narrow" pitchFamily="34" charset="0"/>
                <a:ea typeface="新細明體" pitchFamily="18" charset="-120"/>
              </a:rPr>
              <a:t>:</a:t>
            </a:r>
            <a:r>
              <a:rPr lang="zh-TW" altLang="en-US" sz="1800" dirty="0">
                <a:latin typeface="Arial Narrow" pitchFamily="34" charset="0"/>
                <a:ea typeface="新細明體" pitchFamily="18" charset="-120"/>
              </a:rPr>
              <a:t> </a:t>
            </a:r>
            <a:r>
              <a:rPr altLang="zh-HK" sz="1800" dirty="0" smtClean="0">
                <a:latin typeface="Arial Narrow" pitchFamily="34" charset="0"/>
                <a:ea typeface="新細明體" pitchFamily="18" charset="-120"/>
              </a:rPr>
              <a:t>GE/2013/37</a:t>
            </a:r>
            <a:br>
              <a:rPr altLang="zh-HK" sz="1800" dirty="0" smtClean="0">
                <a:latin typeface="Arial Narrow" pitchFamily="34" charset="0"/>
                <a:ea typeface="新細明體" pitchFamily="18" charset="-120"/>
              </a:rPr>
            </a:br>
            <a:r>
              <a:rPr lang="zh-TW" altLang="en-US" sz="1800" dirty="0" smtClean="0">
                <a:latin typeface="+mj-ea"/>
                <a:ea typeface="+mj-ea"/>
                <a:cs typeface="Arial" pitchFamily="34" charset="0"/>
              </a:rPr>
              <a:t>海 洋 場 地 勘 探 工 程 及</a:t>
            </a:r>
            <a:r>
              <a:rPr altLang="zh-TW" sz="1800" dirty="0" smtClean="0">
                <a:latin typeface="+mj-ea"/>
                <a:ea typeface="+mj-ea"/>
                <a:cs typeface="Arial" pitchFamily="34" charset="0"/>
              </a:rPr>
              <a:t/>
            </a:r>
            <a:br>
              <a:rPr altLang="zh-TW" sz="1800" dirty="0" smtClean="0">
                <a:latin typeface="+mj-ea"/>
                <a:ea typeface="+mj-ea"/>
                <a:cs typeface="Arial" pitchFamily="34" charset="0"/>
              </a:rPr>
            </a:br>
            <a:r>
              <a:rPr lang="zh-TW" altLang="en-US" sz="1800" dirty="0" smtClean="0">
                <a:latin typeface="+mj-ea"/>
                <a:ea typeface="+mj-ea"/>
                <a:cs typeface="Arial" pitchFamily="34" charset="0"/>
              </a:rPr>
              <a:t>地 球 物 理 測 量 </a:t>
            </a:r>
            <a:r>
              <a:rPr lang="en-GB" altLang="zh-HK" sz="1800" dirty="0" smtClean="0">
                <a:latin typeface="+mj-ea"/>
                <a:ea typeface="+mj-ea"/>
                <a:cs typeface="Arial" pitchFamily="34" charset="0"/>
              </a:rPr>
              <a:t>(</a:t>
            </a:r>
            <a:r>
              <a:rPr lang="zh-TW" altLang="en-US" sz="1800" dirty="0" smtClean="0">
                <a:latin typeface="+mj-ea"/>
                <a:ea typeface="+mj-ea"/>
                <a:cs typeface="Arial" pitchFamily="34" charset="0"/>
              </a:rPr>
              <a:t> 定 期 合 約 </a:t>
            </a:r>
            <a:r>
              <a:rPr lang="en-GB" altLang="zh-HK" sz="1800" dirty="0" smtClean="0">
                <a:latin typeface="+mj-ea"/>
                <a:ea typeface="+mj-ea"/>
                <a:cs typeface="Arial" pitchFamily="34" charset="0"/>
              </a:rPr>
              <a:t>)</a:t>
            </a:r>
            <a:br>
              <a:rPr lang="en-GB" altLang="zh-HK" sz="1800" dirty="0" smtClean="0">
                <a:latin typeface="+mj-ea"/>
                <a:ea typeface="+mj-ea"/>
                <a:cs typeface="Arial" pitchFamily="34" charset="0"/>
              </a:rPr>
            </a:br>
            <a:r>
              <a:rPr altLang="zh-TW" sz="1800" dirty="0">
                <a:latin typeface="Arial Narrow" pitchFamily="34" charset="0"/>
                <a:ea typeface="新細明體" pitchFamily="18" charset="-120"/>
              </a:rPr>
              <a:t>Contract No GE/2013/37 Marine Ground Investigation and </a:t>
            </a:r>
            <a:r>
              <a:rPr altLang="zh-TW" sz="1800" dirty="0" smtClean="0">
                <a:latin typeface="Arial Narrow" pitchFamily="34" charset="0"/>
                <a:ea typeface="新細明體" pitchFamily="18" charset="-120"/>
              </a:rPr>
              <a:t>Geophysical </a:t>
            </a:r>
            <a:r>
              <a:rPr altLang="zh-TW" sz="1800" dirty="0">
                <a:latin typeface="Arial Narrow" pitchFamily="34" charset="0"/>
                <a:ea typeface="新細明體" pitchFamily="18" charset="-120"/>
              </a:rPr>
              <a:t>Surveys (Term Contract)</a:t>
            </a:r>
            <a:endParaRPr lang="zh-TW" altLang="en-US" sz="1800" dirty="0" smtClean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46075" y="955676"/>
            <a:ext cx="5481638" cy="430887"/>
          </a:xfrm>
          <a:prstGeom prst="rect">
            <a:avLst/>
          </a:prstGeom>
          <a:solidFill>
            <a:srgbClr val="0D3F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GB" altLang="zh-TW" sz="2200" b="1" dirty="0" smtClean="0">
                <a:solidFill>
                  <a:srgbClr val="FFC000"/>
                </a:solidFill>
                <a:latin typeface="新細明體" pitchFamily="18" charset="-120"/>
                <a:cs typeface="Arial" pitchFamily="34" charset="0"/>
              </a:rPr>
              <a:t>Innovative Safety Initiative Award 2016</a:t>
            </a:r>
            <a:endParaRPr lang="en-US" altLang="en-US" b="1" dirty="0"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6211888" y="3008313"/>
            <a:ext cx="2932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08000">
            <a:spAutoFit/>
          </a:bodyPr>
          <a:lstStyle>
            <a:lvl1pPr marL="0" indent="0" algn="l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400" b="1" kern="1200">
                <a:solidFill>
                  <a:srgbClr val="8AACD2"/>
                </a:solidFill>
                <a:latin typeface="Arial"/>
                <a:ea typeface="Arial Narrow" pitchFamily="34" charset="0"/>
                <a:cs typeface="Arial"/>
              </a:defRPr>
            </a:lvl1pPr>
            <a:lvl2pPr marL="457200" indent="0" algn="ctr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 Narrow"/>
                <a:ea typeface="Arial Narrow" pitchFamily="34" charset="0"/>
                <a:cs typeface="Arial Narrow"/>
              </a:defRPr>
            </a:lvl2pPr>
            <a:lvl3pPr marL="914400" indent="0" algn="ctr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 Narrow"/>
                <a:ea typeface="Arial Narrow" pitchFamily="34" charset="0"/>
                <a:cs typeface="Arial Narrow"/>
              </a:defRPr>
            </a:lvl3pPr>
            <a:lvl4pPr marL="1371600" indent="0" algn="ctr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/>
                <a:ea typeface="Arial Narrow" pitchFamily="34" charset="0"/>
                <a:cs typeface="Arial Narrow"/>
              </a:defRPr>
            </a:lvl4pPr>
            <a:lvl5pPr marL="1828800" indent="0" algn="ctr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/>
                <a:ea typeface="Arial Narrow" pitchFamily="34" charset="0"/>
                <a:cs typeface="Arial Narrow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監 督 公 司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  <a:ea typeface="+mj-ea"/>
              </a:rPr>
              <a:t>︰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tabLst>
                <a:tab pos="357188" algn="l"/>
              </a:tabLst>
              <a:defRPr/>
            </a:pPr>
            <a:r>
              <a:rPr lang="en-US" altLang="zh-TW" sz="1400" dirty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zh-TW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土 木 工 程 拓 展 署</a:t>
            </a:r>
          </a:p>
          <a:p>
            <a:pPr marL="268288" lvl="1" indent="-268288" algn="l" eaLnBrk="1" hangingPunct="1">
              <a:lnSpc>
                <a:spcPct val="100000"/>
              </a:lnSpc>
              <a:spcBef>
                <a:spcPts val="0"/>
              </a:spcBef>
              <a:tabLst>
                <a:tab pos="177800" algn="l"/>
              </a:tabLst>
              <a:defRPr/>
            </a:pPr>
            <a:r>
              <a:rPr lang="en-US" altLang="zh-TW" sz="1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	</a:t>
            </a:r>
            <a:r>
              <a:rPr lang="en-US" altLang="zh-TW" sz="14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Supervising Company: </a:t>
            </a:r>
          </a:p>
          <a:p>
            <a:pPr marL="268288" lvl="1" indent="-179388" algn="l" eaLnBrk="1" hangingPunct="1">
              <a:lnSpc>
                <a:spcPct val="100000"/>
              </a:lnSpc>
              <a:spcBef>
                <a:spcPts val="0"/>
              </a:spcBef>
              <a:tabLst>
                <a:tab pos="357188" algn="l"/>
              </a:tabLst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Civil Engineering &amp; Development</a:t>
            </a:r>
          </a:p>
          <a:p>
            <a:pPr marL="268288" lvl="1" indent="-268288" algn="l" eaLnBrk="1" hangingPunct="1">
              <a:lnSpc>
                <a:spcPct val="100000"/>
              </a:lnSpc>
              <a:spcBef>
                <a:spcPts val="0"/>
              </a:spcBef>
              <a:tabLst>
                <a:tab pos="268288" algn="l"/>
              </a:tabLst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Department  </a:t>
            </a:r>
            <a:r>
              <a:rPr lang="en-US" altLang="zh-TW" sz="1400" dirty="0" smtClean="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rPr>
              <a:t>	</a:t>
            </a:r>
            <a:endParaRPr lang="zh-TW" altLang="en-US" sz="1400" dirty="0" smtClean="0">
              <a:solidFill>
                <a:schemeClr val="tx1"/>
              </a:solidFill>
              <a:latin typeface="Arial Narrow" pitchFamily="34" charset="0"/>
              <a:ea typeface="新細明體" pitchFamily="18" charset="-12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361316" y="5807420"/>
            <a:ext cx="4782684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108000">
            <a:spAutoFit/>
          </a:bodyPr>
          <a:lstStyle>
            <a:lvl1pPr marL="0" indent="0" algn="l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400" b="1" kern="1200">
                <a:solidFill>
                  <a:srgbClr val="8AACD2"/>
                </a:solidFill>
                <a:latin typeface="Arial"/>
                <a:ea typeface="Arial Narrow" pitchFamily="34" charset="0"/>
                <a:cs typeface="Arial"/>
              </a:defRPr>
            </a:lvl1pPr>
            <a:lvl2pPr marL="457200" indent="0" algn="ctr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 Narrow"/>
                <a:ea typeface="Arial Narrow" pitchFamily="34" charset="0"/>
                <a:cs typeface="Arial Narrow"/>
              </a:defRPr>
            </a:lvl2pPr>
            <a:lvl3pPr marL="914400" indent="0" algn="ctr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 Narrow"/>
                <a:ea typeface="Arial Narrow" pitchFamily="34" charset="0"/>
                <a:cs typeface="Arial Narrow"/>
              </a:defRPr>
            </a:lvl3pPr>
            <a:lvl4pPr marL="1371600" indent="0" algn="ctr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/>
                <a:ea typeface="Arial Narrow" pitchFamily="34" charset="0"/>
                <a:cs typeface="Arial Narrow"/>
              </a:defRPr>
            </a:lvl4pPr>
            <a:lvl5pPr marL="1828800" indent="0" algn="ctr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/>
                <a:ea typeface="Arial Narrow" pitchFamily="34" charset="0"/>
                <a:cs typeface="Arial Narrow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zh-TW" altLang="en-GB" sz="1400" dirty="0" smtClean="0">
                <a:solidFill>
                  <a:schemeClr val="tx1"/>
                </a:solidFill>
                <a:latin typeface="+mj-ea"/>
                <a:ea typeface="+mj-ea"/>
              </a:rPr>
              <a:t>工</a:t>
            </a:r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zh-TW" altLang="en-GB" sz="1400" dirty="0" smtClean="0">
                <a:solidFill>
                  <a:schemeClr val="tx1"/>
                </a:solidFill>
                <a:latin typeface="+mj-ea"/>
                <a:ea typeface="+mj-ea"/>
              </a:rPr>
              <a:t>種</a:t>
            </a:r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zh-TW" altLang="en-GB" sz="1400" dirty="0" smtClean="0">
                <a:solidFill>
                  <a:schemeClr val="tx1"/>
                </a:solidFill>
                <a:latin typeface="+mj-ea"/>
                <a:ea typeface="+mj-ea"/>
              </a:rPr>
              <a:t>包</a:t>
            </a:r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zh-TW" altLang="en-GB" sz="1400" dirty="0" smtClean="0">
                <a:solidFill>
                  <a:schemeClr val="tx1"/>
                </a:solidFill>
                <a:latin typeface="+mj-ea"/>
                <a:ea typeface="+mj-ea"/>
              </a:rPr>
              <a:t>括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  <a:ea typeface="+mj-ea"/>
              </a:rPr>
              <a:t>︰</a:t>
            </a:r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海 洋 場 地 勘 探 工 程 及 地 球 物 理 測 量</a:t>
            </a:r>
            <a:endParaRPr lang="en-US" altLang="zh-TW" sz="1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177800" lvl="1" indent="90488" algn="l" eaLnBrk="1" hangingPunct="1">
              <a:lnSpc>
                <a:spcPct val="100000"/>
              </a:lnSpc>
              <a:spcBef>
                <a:spcPts val="0"/>
              </a:spcBef>
              <a:tabLst>
                <a:tab pos="177800" algn="l"/>
                <a:tab pos="8074025" algn="l"/>
              </a:tabLst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Times New Roman" pitchFamily="18" charset="0"/>
              </a:rPr>
              <a:t>Scope of Works: Marine Ground Investigation and Geophysical Surveys works in Hong Kong SAR Boundary </a:t>
            </a: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5178425" y="5157788"/>
            <a:ext cx="3965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08000">
            <a:spAutoFit/>
          </a:bodyPr>
          <a:lstStyle>
            <a:lvl1pPr marL="0" indent="0" algn="l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400" b="1" kern="1200">
                <a:solidFill>
                  <a:srgbClr val="8AACD2"/>
                </a:solidFill>
                <a:latin typeface="Arial"/>
                <a:ea typeface="Arial Narrow" pitchFamily="34" charset="0"/>
                <a:cs typeface="Arial"/>
              </a:defRPr>
            </a:lvl1pPr>
            <a:lvl2pPr marL="457200" indent="0" algn="ctr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 Narrow"/>
                <a:ea typeface="Arial Narrow" pitchFamily="34" charset="0"/>
                <a:cs typeface="Arial Narrow"/>
              </a:defRPr>
            </a:lvl2pPr>
            <a:lvl3pPr marL="914400" indent="0" algn="ctr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 Narrow"/>
                <a:ea typeface="Arial Narrow" pitchFamily="34" charset="0"/>
                <a:cs typeface="Arial Narrow"/>
              </a:defRPr>
            </a:lvl3pPr>
            <a:lvl4pPr marL="1371600" indent="0" algn="ctr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/>
                <a:ea typeface="Arial Narrow" pitchFamily="34" charset="0"/>
                <a:cs typeface="Arial Narrow"/>
              </a:defRPr>
            </a:lvl4pPr>
            <a:lvl5pPr marL="1828800" indent="0" algn="ctr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/>
                <a:ea typeface="Arial Narrow" pitchFamily="34" charset="0"/>
                <a:cs typeface="Arial Narrow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工 地 位 置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  <a:ea typeface="+mj-ea"/>
              </a:rPr>
              <a:t>︰</a:t>
            </a:r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香 港 特 區 水 域</a:t>
            </a:r>
            <a:endParaRPr lang="en-US" altLang="zh-TW" sz="1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tabLst>
                <a:tab pos="357188" algn="l"/>
              </a:tabLst>
              <a:defRPr/>
            </a:pPr>
            <a:r>
              <a:rPr lang="en-US" altLang="zh-TW" sz="14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	</a:t>
            </a:r>
            <a:r>
              <a:rPr lang="en-US" altLang="zh-TW" sz="1400" b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Times New Roman" pitchFamily="18" charset="0"/>
              </a:rPr>
              <a:t>Location: in Hong Kong SAR Water</a:t>
            </a:r>
            <a:r>
              <a:rPr lang="en-GB" altLang="zh-TW" sz="1400" b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Times New Roman" pitchFamily="18" charset="0"/>
              </a:rPr>
              <a:t>s</a:t>
            </a:r>
            <a:r>
              <a:rPr lang="en-US" altLang="zh-TW" sz="1400" dirty="0" smtClean="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rPr>
              <a:t>	</a:t>
            </a:r>
            <a:endParaRPr lang="zh-TW" altLang="en-US" sz="1400" dirty="0" smtClean="0">
              <a:solidFill>
                <a:schemeClr val="tx1"/>
              </a:solidFill>
              <a:latin typeface="Arial Narrow" pitchFamily="34" charset="0"/>
              <a:ea typeface="新細明體" pitchFamily="18" charset="-120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638574" y="4203701"/>
            <a:ext cx="3479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08000">
            <a:spAutoFit/>
          </a:bodyPr>
          <a:lstStyle>
            <a:lvl1pPr marL="0" indent="0" algn="l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400" b="1" kern="1200">
                <a:solidFill>
                  <a:srgbClr val="8AACD2"/>
                </a:solidFill>
                <a:latin typeface="Arial"/>
                <a:ea typeface="Arial Narrow" pitchFamily="34" charset="0"/>
                <a:cs typeface="Arial"/>
              </a:defRPr>
            </a:lvl1pPr>
            <a:lvl2pPr marL="457200" indent="0" algn="ctr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 Narrow"/>
                <a:ea typeface="Arial Narrow" pitchFamily="34" charset="0"/>
                <a:cs typeface="Arial Narrow"/>
              </a:defRPr>
            </a:lvl2pPr>
            <a:lvl3pPr marL="914400" indent="0" algn="ctr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 Narrow"/>
                <a:ea typeface="Arial Narrow" pitchFamily="34" charset="0"/>
                <a:cs typeface="Arial Narrow"/>
              </a:defRPr>
            </a:lvl3pPr>
            <a:lvl4pPr marL="1371600" indent="0" algn="ctr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/>
                <a:ea typeface="Arial Narrow" pitchFamily="34" charset="0"/>
                <a:cs typeface="Arial Narrow"/>
              </a:defRPr>
            </a:lvl4pPr>
            <a:lvl5pPr marL="1828800" indent="0" algn="ctr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/>
                <a:ea typeface="Arial Narrow" pitchFamily="34" charset="0"/>
                <a:cs typeface="Arial Narrow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施 工 期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  <a:ea typeface="+mj-ea"/>
              </a:rPr>
              <a:t>︰ 30 </a:t>
            </a:r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個 月 </a:t>
            </a:r>
            <a:endParaRPr lang="en-US" altLang="zh-TW" sz="1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tabLst>
                <a:tab pos="1081088" algn="l"/>
                <a:tab pos="1160463" algn="l"/>
              </a:tabLst>
              <a:defRPr/>
            </a:pPr>
            <a:r>
              <a:rPr lang="en-US" altLang="zh-TW" sz="1400" dirty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  <a:ea typeface="+mj-ea"/>
              </a:rPr>
              <a:t>2014 </a:t>
            </a:r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年 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  <a:ea typeface="+mj-ea"/>
              </a:rPr>
              <a:t>3 </a:t>
            </a:r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月 至 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  <a:ea typeface="+mj-ea"/>
              </a:rPr>
              <a:t>2016 </a:t>
            </a:r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年 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  <a:ea typeface="+mj-ea"/>
              </a:rPr>
              <a:t>9 </a:t>
            </a:r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月 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endParaRPr lang="en-US" altLang="zh-TW" sz="1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268288" indent="-268288" eaLnBrk="1" hangingPunct="1">
              <a:lnSpc>
                <a:spcPct val="100000"/>
              </a:lnSpc>
              <a:spcBef>
                <a:spcPts val="0"/>
              </a:spcBef>
              <a:tabLst>
                <a:tab pos="177800" algn="l"/>
              </a:tabLst>
              <a:defRPr/>
            </a:pPr>
            <a:r>
              <a:rPr lang="en-US" altLang="zh-TW" sz="1400" dirty="0">
                <a:solidFill>
                  <a:schemeClr val="tx1"/>
                </a:solidFill>
                <a:latin typeface="Arial Narrow" pitchFamily="34" charset="0"/>
                <a:ea typeface="+mn-ea"/>
                <a:cs typeface="Times New Roman" pitchFamily="18" charset="0"/>
              </a:rPr>
              <a:t>	</a:t>
            </a:r>
            <a:r>
              <a:rPr lang="en-US" altLang="zh-TW" sz="1400" b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Times New Roman" pitchFamily="18" charset="0"/>
              </a:rPr>
              <a:t>Duration: 30 months </a:t>
            </a:r>
          </a:p>
          <a:p>
            <a:pPr marL="268288" indent="-268288" eaLnBrk="1" hangingPunct="1">
              <a:lnSpc>
                <a:spcPct val="100000"/>
              </a:lnSpc>
              <a:spcBef>
                <a:spcPts val="0"/>
              </a:spcBef>
              <a:tabLst>
                <a:tab pos="803275" algn="l"/>
                <a:tab pos="1081088" algn="l"/>
              </a:tabLst>
              <a:defRPr/>
            </a:pPr>
            <a:r>
              <a:rPr lang="en-US" altLang="zh-TW" sz="1400" b="0" dirty="0">
                <a:solidFill>
                  <a:schemeClr val="tx1"/>
                </a:solidFill>
                <a:latin typeface="Arial Narrow" pitchFamily="34" charset="0"/>
                <a:ea typeface="+mn-ea"/>
                <a:cs typeface="Times New Roman" pitchFamily="18" charset="0"/>
              </a:rPr>
              <a:t>	</a:t>
            </a:r>
            <a:r>
              <a:rPr lang="en-US" altLang="zh-TW" sz="1400" b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Times New Roman" pitchFamily="18" charset="0"/>
              </a:rPr>
              <a:t>	(From Mar 2014 to Sep 2016)</a:t>
            </a:r>
            <a:r>
              <a:rPr lang="en-US" altLang="zh-TW" sz="1400" dirty="0" smtClean="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rPr>
              <a:t>	</a:t>
            </a:r>
            <a:endParaRPr lang="zh-TW" altLang="en-US" sz="1400" dirty="0" smtClean="0">
              <a:solidFill>
                <a:schemeClr val="tx1"/>
              </a:solidFill>
              <a:latin typeface="Arial Narrow" pitchFamily="34" charset="0"/>
              <a:ea typeface="新細明體" pitchFamily="18" charset="-12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6311900" y="1903413"/>
            <a:ext cx="27320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08000">
            <a:spAutoFit/>
          </a:bodyPr>
          <a:lstStyle>
            <a:lvl1pPr marL="0" indent="0" algn="l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400" b="1" kern="1200">
                <a:solidFill>
                  <a:srgbClr val="8AACD2"/>
                </a:solidFill>
                <a:latin typeface="Arial"/>
                <a:ea typeface="Arial Narrow" pitchFamily="34" charset="0"/>
                <a:cs typeface="Arial"/>
              </a:defRPr>
            </a:lvl1pPr>
            <a:lvl2pPr marL="457200" indent="0" algn="ctr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 Narrow"/>
                <a:ea typeface="Arial Narrow" pitchFamily="34" charset="0"/>
                <a:cs typeface="Arial Narrow"/>
              </a:defRPr>
            </a:lvl2pPr>
            <a:lvl3pPr marL="914400" indent="0" algn="ctr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 Narrow"/>
                <a:ea typeface="Arial Narrow" pitchFamily="34" charset="0"/>
                <a:cs typeface="Arial Narrow"/>
              </a:defRPr>
            </a:lvl3pPr>
            <a:lvl4pPr marL="1371600" indent="0" algn="ctr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/>
                <a:ea typeface="Arial Narrow" pitchFamily="34" charset="0"/>
                <a:cs typeface="Arial Narrow"/>
              </a:defRPr>
            </a:lvl4pPr>
            <a:lvl5pPr marL="1828800" indent="0" algn="ctr" defTabSz="457200" rtl="0" eaLnBrk="0" fontAlgn="base" hangingPunct="0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FAB71C"/>
              </a:buClr>
              <a:buSzPct val="143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/>
                <a:ea typeface="Arial Narrow" pitchFamily="34" charset="0"/>
                <a:cs typeface="Arial Narrow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承 建 商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  <a:ea typeface="+mj-ea"/>
              </a:rPr>
              <a:t>︰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tabLst>
                <a:tab pos="357188" algn="l"/>
              </a:tabLst>
              <a:defRPr/>
            </a:pPr>
            <a:r>
              <a:rPr lang="en-US" altLang="zh-TW" sz="1400" dirty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zh-TW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金 門 建 築 有 限 公 司</a:t>
            </a:r>
            <a:endParaRPr lang="en-US" altLang="zh-TW" sz="1600" dirty="0" smtClean="0">
              <a:solidFill>
                <a:schemeClr val="tx1"/>
              </a:solidFill>
              <a:latin typeface="+mj-ea"/>
              <a:ea typeface="+mj-ea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tabLst>
                <a:tab pos="357188" algn="l"/>
              </a:tabLst>
              <a:defRPr/>
            </a:pPr>
            <a:r>
              <a:rPr lang="en-US" altLang="zh-TW" sz="1400" dirty="0">
                <a:solidFill>
                  <a:schemeClr val="tx1"/>
                </a:solidFill>
                <a:latin typeface="Arial Narrow" pitchFamily="34" charset="0"/>
                <a:ea typeface="+mn-ea"/>
                <a:cs typeface="Times New Roman" pitchFamily="18" charset="0"/>
              </a:rPr>
              <a:t>	</a:t>
            </a:r>
            <a:r>
              <a:rPr lang="en-US" altLang="zh-TW" sz="1400" b="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Contractor: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tabLst>
                <a:tab pos="268288" algn="l"/>
              </a:tabLst>
              <a:defRPr/>
            </a:pPr>
            <a:r>
              <a:rPr lang="en-US" altLang="zh-TW" sz="1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	</a:t>
            </a:r>
            <a:r>
              <a:rPr lang="en-US" altLang="zh-TW" sz="1400" b="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Gammon Construction Limited</a:t>
            </a:r>
            <a:r>
              <a:rPr lang="en-US" altLang="zh-TW" sz="1400" dirty="0" smtClean="0">
                <a:solidFill>
                  <a:schemeClr val="tx1"/>
                </a:solidFill>
                <a:latin typeface="Arial Narrow" pitchFamily="34" charset="0"/>
                <a:ea typeface="新細明體" pitchFamily="18" charset="-120"/>
              </a:rPr>
              <a:t>	</a:t>
            </a:r>
            <a:endParaRPr lang="zh-TW" altLang="en-US" sz="1400" dirty="0" smtClean="0">
              <a:solidFill>
                <a:schemeClr val="tx1"/>
              </a:solidFill>
              <a:latin typeface="Arial Narrow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4830" y="4194884"/>
            <a:ext cx="1768853" cy="22119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192649" y="6229350"/>
            <a:ext cx="350906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針 對 業 界 撞 船 事 故 制 定 躉 船 </a:t>
            </a:r>
            <a:endParaRPr lang="en-GB" altLang="zh-TW" sz="1600" b="1" dirty="0" smtClean="0">
              <a:latin typeface="Arial Narrow" pitchFamily="34" charset="0"/>
            </a:endParaRPr>
          </a:p>
          <a:p>
            <a:pPr algn="ctr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運 輸 時 高 度 限 制 警 示</a:t>
            </a:r>
            <a:endParaRPr lang="en-US" altLang="zh-TW" sz="1600" b="1" dirty="0">
              <a:latin typeface="Arial Narrow" pitchFamily="34" charset="0"/>
            </a:endParaRPr>
          </a:p>
        </p:txBody>
      </p:sp>
      <p:pic>
        <p:nvPicPr>
          <p:cNvPr id="5122" name="Picture 12" descr="C:\J3550  Marine GI\20  Promotion\22nd Considerate Contractors Site Award Scheme for 2015\22nd CCSAS\201508_22nd CCSAS 2nd Quarter Photo\DSCN0440 rev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17"/>
          <a:stretch/>
        </p:blipFill>
        <p:spPr bwMode="auto">
          <a:xfrm>
            <a:off x="6356333" y="1821724"/>
            <a:ext cx="2116781" cy="174632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8" descr="C:\J3550  Marine GI\20  Promotion\22nd Considerate Contractors Site Award Scheme for 2015\22nd CCSAS\201508_22nd CCSAS 2nd Quarter Photo\IMG_564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09750"/>
            <a:ext cx="2126362" cy="159477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2"/>
          <p:cNvSpPr>
            <a:spLocks noGrp="1"/>
          </p:cNvSpPr>
          <p:nvPr>
            <p:ph type="title"/>
          </p:nvPr>
        </p:nvSpPr>
        <p:spPr>
          <a:xfrm>
            <a:off x="676772" y="358810"/>
            <a:ext cx="5013266" cy="1293812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合 約 編 號 </a:t>
            </a:r>
            <a:r>
              <a:rPr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: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 </a:t>
            </a:r>
            <a:r>
              <a:rPr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GE/2013/37 </a:t>
            </a:r>
            <a:br>
              <a:rPr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</a:b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海 洋 場 地 勘 探 工 程 及 地 球 物 理 測 量 </a:t>
            </a:r>
            <a:r>
              <a:rPr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(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定 期 合 約</a:t>
            </a:r>
            <a:r>
              <a:rPr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) </a:t>
            </a:r>
            <a:r>
              <a:rPr altLang="zh-TW" sz="2000" dirty="0" smtClean="0">
                <a:latin typeface="Arial Narrow" pitchFamily="34" charset="0"/>
                <a:ea typeface="新細明體" pitchFamily="18" charset="-120"/>
              </a:rPr>
              <a:t/>
            </a:r>
            <a:br>
              <a:rPr altLang="zh-TW" sz="2000" dirty="0" smtClean="0">
                <a:latin typeface="Arial Narrow" pitchFamily="34" charset="0"/>
                <a:ea typeface="新細明體" pitchFamily="18" charset="-120"/>
              </a:rPr>
            </a:br>
            <a:r>
              <a:rPr altLang="zh-TW" sz="500" dirty="0" smtClean="0">
                <a:latin typeface="Arial Narrow" pitchFamily="34" charset="0"/>
                <a:ea typeface="新細明體" pitchFamily="18" charset="-120"/>
              </a:rPr>
              <a:t/>
            </a:r>
            <a:br>
              <a:rPr altLang="zh-TW" sz="500" dirty="0" smtClean="0">
                <a:latin typeface="Arial Narrow" pitchFamily="34" charset="0"/>
                <a:ea typeface="新細明體" pitchFamily="18" charset="-120"/>
              </a:rPr>
            </a:br>
            <a:r>
              <a:rPr altLang="zh-TW" sz="500" dirty="0" smtClean="0">
                <a:latin typeface="Arial Narrow" pitchFamily="34" charset="0"/>
                <a:ea typeface="新細明體" pitchFamily="18" charset="-120"/>
              </a:rPr>
              <a:t/>
            </a:r>
            <a:br>
              <a:rPr altLang="zh-TW" sz="500" dirty="0" smtClean="0">
                <a:latin typeface="Arial Narrow" pitchFamily="34" charset="0"/>
                <a:ea typeface="新細明體" pitchFamily="18" charset="-120"/>
              </a:rPr>
            </a:br>
            <a:r>
              <a:rPr lang="zh-TW" altLang="en-US" sz="2400" dirty="0" smtClean="0">
                <a:latin typeface="Arial Narrow" pitchFamily="34" charset="0"/>
                <a:ea typeface="新細明體" pitchFamily="18" charset="-120"/>
              </a:rPr>
              <a:t>安 全 第 一</a:t>
            </a:r>
            <a:r>
              <a:rPr altLang="zh-TW" sz="2200" dirty="0">
                <a:latin typeface="Arial Narrow" pitchFamily="34" charset="0"/>
                <a:ea typeface="新細明體" pitchFamily="18" charset="-120"/>
              </a:rPr>
              <a:t/>
            </a:r>
            <a:br>
              <a:rPr altLang="zh-TW" sz="2200" dirty="0">
                <a:latin typeface="Arial Narrow" pitchFamily="34" charset="0"/>
                <a:ea typeface="新細明體" pitchFamily="18" charset="-120"/>
              </a:rPr>
            </a:br>
            <a:r>
              <a:rPr altLang="zh-TW" sz="2000" dirty="0" smtClean="0">
                <a:latin typeface="Arial Narrow" pitchFamily="34" charset="0"/>
                <a:ea typeface="新細明體" pitchFamily="18" charset="-120"/>
              </a:rPr>
              <a:t>Safety</a:t>
            </a:r>
            <a:endParaRPr lang="zh-TW" altLang="en-US" sz="2000" dirty="0" smtClean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pic>
        <p:nvPicPr>
          <p:cNvPr id="5125" name="Picture 165" descr="C:\J3550  Marine GI\20  Promotion\22nd Considerate Contractors Site Award Scheme for 2015\22nd CCSAS\201508_22nd CCSAS 2nd Quarter Photo\1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6294" y="1821724"/>
            <a:ext cx="1742056" cy="158279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835" y="2176853"/>
            <a:ext cx="775921" cy="12447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IMG_023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557" y="1805983"/>
            <a:ext cx="2126690" cy="159853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848349" y="3490494"/>
            <a:ext cx="3239965" cy="7848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zh-TW" altLang="en-US" sz="1500" b="1" dirty="0" smtClean="0">
                <a:latin typeface="Arial Narrow" pitchFamily="34" charset="0"/>
              </a:rPr>
              <a:t>手 機 安 裝 </a:t>
            </a:r>
            <a:r>
              <a:rPr lang="en-US" altLang="zh-TW" sz="1500" b="1" dirty="0" smtClean="0">
                <a:latin typeface="Arial Narrow" pitchFamily="34" charset="0"/>
              </a:rPr>
              <a:t>CIC</a:t>
            </a:r>
            <a:r>
              <a:rPr lang="zh-TW" altLang="en-US" sz="1500" b="1" dirty="0" smtClean="0">
                <a:latin typeface="Arial Narrow" pitchFamily="34" charset="0"/>
              </a:rPr>
              <a:t> </a:t>
            </a:r>
            <a:r>
              <a:rPr lang="en-US" altLang="zh-TW" sz="1500" b="1" dirty="0" smtClean="0">
                <a:latin typeface="Arial Narrow" pitchFamily="34" charset="0"/>
              </a:rPr>
              <a:t>&amp;</a:t>
            </a:r>
            <a:r>
              <a:rPr lang="zh-TW" altLang="en-US" sz="1500" b="1" dirty="0" smtClean="0">
                <a:latin typeface="Arial Narrow" pitchFamily="34" charset="0"/>
              </a:rPr>
              <a:t> </a:t>
            </a:r>
            <a:r>
              <a:rPr lang="en-US" altLang="zh-TW" sz="1500" b="1" dirty="0" smtClean="0">
                <a:latin typeface="Arial Narrow" pitchFamily="34" charset="0"/>
              </a:rPr>
              <a:t>DEVB</a:t>
            </a:r>
            <a:r>
              <a:rPr lang="zh-TW" altLang="en-US" sz="1500" b="1" dirty="0" smtClean="0">
                <a:latin typeface="Arial Narrow" pitchFamily="34" charset="0"/>
              </a:rPr>
              <a:t> 安 全</a:t>
            </a:r>
            <a:r>
              <a:rPr lang="en-US" altLang="zh-TW" sz="1500" b="1" dirty="0" smtClean="0">
                <a:latin typeface="Arial Narrow" pitchFamily="34" charset="0"/>
              </a:rPr>
              <a:t> Apps</a:t>
            </a:r>
            <a:r>
              <a:rPr lang="zh-TW" altLang="en-US" sz="1500" b="1" dirty="0" smtClean="0">
                <a:latin typeface="Arial Narrow" pitchFamily="34" charset="0"/>
              </a:rPr>
              <a:t> 並 </a:t>
            </a:r>
            <a:endParaRPr lang="en-US" altLang="zh-TW" sz="1500" b="1" dirty="0" smtClean="0">
              <a:latin typeface="Arial Narrow" pitchFamily="34" charset="0"/>
            </a:endParaRPr>
          </a:p>
          <a:p>
            <a:pPr algn="ctr">
              <a:defRPr/>
            </a:pPr>
            <a:r>
              <a:rPr lang="zh-TW" altLang="en-US" sz="1500" b="1" dirty="0" smtClean="0">
                <a:latin typeface="Arial Narrow" pitchFamily="34" charset="0"/>
              </a:rPr>
              <a:t>連 接 電 視 作 實 時 </a:t>
            </a:r>
            <a:r>
              <a:rPr lang="zh-TW" altLang="en-US" sz="1500" b="1" dirty="0">
                <a:latin typeface="Arial Narrow" pitchFamily="34" charset="0"/>
              </a:rPr>
              <a:t>廣 </a:t>
            </a:r>
            <a:r>
              <a:rPr lang="zh-TW" altLang="en-US" sz="1500" b="1" dirty="0" smtClean="0">
                <a:latin typeface="Arial Narrow" pitchFamily="34" charset="0"/>
              </a:rPr>
              <a:t>播 安 </a:t>
            </a:r>
            <a:r>
              <a:rPr lang="zh-TW" altLang="en-US" sz="1500" b="1" dirty="0">
                <a:latin typeface="Arial Narrow" pitchFamily="34" charset="0"/>
              </a:rPr>
              <a:t>全 訊 </a:t>
            </a:r>
            <a:r>
              <a:rPr lang="zh-TW" altLang="en-US" sz="1500" b="1" dirty="0" smtClean="0">
                <a:latin typeface="Arial Narrow" pitchFamily="34" charset="0"/>
              </a:rPr>
              <a:t>息</a:t>
            </a:r>
            <a:endParaRPr lang="en-US" altLang="zh-TW" sz="1500" b="1" dirty="0" smtClean="0">
              <a:latin typeface="Arial Narrow" pitchFamily="34" charset="0"/>
            </a:endParaRPr>
          </a:p>
          <a:p>
            <a:pPr algn="ctr">
              <a:defRPr/>
            </a:pPr>
            <a:r>
              <a:rPr lang="zh-TW" altLang="en-US" sz="1500" b="1" dirty="0" smtClean="0">
                <a:latin typeface="Arial Narrow" pitchFamily="34" charset="0"/>
              </a:rPr>
              <a:t>關 顧 沒 有 智 能 手 機 的 工 友</a:t>
            </a:r>
            <a:endParaRPr lang="en-US" altLang="zh-TW" sz="1500" b="1" dirty="0">
              <a:latin typeface="Arial Narrow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62" y="4204409"/>
            <a:ext cx="2839359" cy="2149406"/>
            <a:chOff x="2865134" y="4072183"/>
            <a:chExt cx="2560386" cy="173003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8" r="8952" b="463"/>
            <a:stretch/>
          </p:blipFill>
          <p:spPr>
            <a:xfrm>
              <a:off x="2865134" y="4072183"/>
              <a:ext cx="2560386" cy="1730034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Oval 9"/>
            <p:cNvSpPr/>
            <p:nvPr/>
          </p:nvSpPr>
          <p:spPr>
            <a:xfrm>
              <a:off x="3036973" y="4476953"/>
              <a:ext cx="510146" cy="90678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721054" y="4467696"/>
              <a:ext cx="336179" cy="916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51176" y="6430015"/>
            <a:ext cx="2667951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船 上 加 裝 安 全 防 撞 墊</a:t>
            </a:r>
            <a:endParaRPr lang="en-US" altLang="zh-TW" sz="1600" b="1" dirty="0">
              <a:latin typeface="Arial Narrow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5726" y="3458231"/>
            <a:ext cx="368398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監 督 人 員 安 全 工 </a:t>
            </a:r>
            <a:r>
              <a:rPr lang="zh-TW" altLang="en-US" sz="1600" b="1" dirty="0">
                <a:latin typeface="Arial Narrow" pitchFamily="34" charset="0"/>
              </a:rPr>
              <a:t>作 </a:t>
            </a:r>
            <a:r>
              <a:rPr lang="zh-TW" altLang="en-US" sz="1600" b="1" dirty="0" smtClean="0">
                <a:latin typeface="Arial Narrow" pitchFamily="34" charset="0"/>
              </a:rPr>
              <a:t>坊 及 </a:t>
            </a:r>
            <a:endParaRPr lang="en-US" altLang="zh-TW" sz="1600" b="1" dirty="0" smtClean="0">
              <a:latin typeface="Arial Narrow" pitchFamily="34" charset="0"/>
            </a:endParaRPr>
          </a:p>
          <a:p>
            <a:pPr algn="ctr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前 </a:t>
            </a:r>
            <a:r>
              <a:rPr lang="zh-TW" altLang="en-US" sz="1600" b="1" dirty="0">
                <a:latin typeface="Arial Narrow" pitchFamily="34" charset="0"/>
              </a:rPr>
              <a:t>線 工 友 安 全 反 思 </a:t>
            </a:r>
            <a:r>
              <a:rPr lang="zh-TW" altLang="en-US" sz="1600" b="1" dirty="0" smtClean="0">
                <a:latin typeface="Arial Narrow" pitchFamily="34" charset="0"/>
              </a:rPr>
              <a:t>會</a:t>
            </a:r>
            <a:endParaRPr lang="en-US" altLang="zh-TW" sz="1600" b="1" dirty="0">
              <a:latin typeface="Arial Narrow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2256" y="3435486"/>
            <a:ext cx="173319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定 期 進 行 </a:t>
            </a:r>
            <a:endParaRPr lang="en-US" altLang="zh-TW" sz="1600" b="1" dirty="0" smtClean="0">
              <a:latin typeface="Arial Narrow" pitchFamily="34" charset="0"/>
            </a:endParaRPr>
          </a:p>
          <a:p>
            <a:pPr algn="ctr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緊 急 演 習</a:t>
            </a:r>
            <a:endParaRPr lang="en-US" altLang="zh-TW" sz="1600" b="1" dirty="0">
              <a:latin typeface="Arial Narrow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053" y="4321491"/>
            <a:ext cx="4062262" cy="1907859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91"/>
          <a:stretch/>
        </p:blipFill>
        <p:spPr>
          <a:xfrm>
            <a:off x="1885951" y="1873404"/>
            <a:ext cx="2014473" cy="1219287"/>
          </a:xfrm>
          <a:prstGeom prst="rect">
            <a:avLst/>
          </a:prstGeom>
          <a:ln w="190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01" name="Rectangle 2"/>
          <p:cNvSpPr>
            <a:spLocks noGrp="1"/>
          </p:cNvSpPr>
          <p:nvPr>
            <p:ph type="title"/>
          </p:nvPr>
        </p:nvSpPr>
        <p:spPr>
          <a:xfrm>
            <a:off x="681569" y="210344"/>
            <a:ext cx="5527866" cy="1293812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合 約 編 號 </a:t>
            </a:r>
            <a:r>
              <a:rPr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: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 </a:t>
            </a:r>
            <a:r>
              <a:rPr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GE/2013/37 </a:t>
            </a:r>
            <a:br>
              <a:rPr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</a:b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海 洋 場 地 勘 探 工 程 及 地 球 物 理 測 量 </a:t>
            </a:r>
            <a:r>
              <a:rPr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(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定 期 合 約</a:t>
            </a:r>
            <a:r>
              <a:rPr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) </a:t>
            </a:r>
            <a:r>
              <a:rPr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/>
            </a:r>
            <a:br>
              <a:rPr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</a:br>
            <a:r>
              <a:rPr altLang="zh-TW" sz="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/>
            </a:r>
            <a:br>
              <a:rPr altLang="zh-TW" sz="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</a:br>
            <a:r>
              <a:rPr altLang="zh-TW" sz="500" dirty="0" smtClean="0">
                <a:latin typeface="Arial Narrow" pitchFamily="34" charset="0"/>
                <a:ea typeface="新細明體" pitchFamily="18" charset="-120"/>
              </a:rPr>
              <a:t/>
            </a:r>
            <a:br>
              <a:rPr altLang="zh-TW" sz="500" dirty="0" smtClean="0">
                <a:latin typeface="Arial Narrow" pitchFamily="34" charset="0"/>
                <a:ea typeface="新細明體" pitchFamily="18" charset="-120"/>
              </a:rPr>
            </a:br>
            <a:r>
              <a:rPr lang="zh-TW" altLang="en-US" sz="2400" dirty="0" smtClean="0">
                <a:latin typeface="Arial Narrow" pitchFamily="34" charset="0"/>
                <a:ea typeface="新細明體" pitchFamily="18" charset="-120"/>
              </a:rPr>
              <a:t>良 好 管 理 及 愛 </a:t>
            </a:r>
            <a:r>
              <a:rPr lang="zh-TW" altLang="en-US" sz="2400" dirty="0">
                <a:latin typeface="Arial Narrow" pitchFamily="34" charset="0"/>
                <a:ea typeface="新細明體" pitchFamily="18" charset="-120"/>
              </a:rPr>
              <a:t>護 環 境</a:t>
            </a:r>
            <a:r>
              <a:rPr altLang="zh-TW" sz="2200" dirty="0" smtClean="0">
                <a:latin typeface="Arial Narrow" pitchFamily="34" charset="0"/>
                <a:ea typeface="新細明體" pitchFamily="18" charset="-120"/>
              </a:rPr>
              <a:t/>
            </a:r>
            <a:br>
              <a:rPr altLang="zh-TW" sz="2200" dirty="0" smtClean="0">
                <a:latin typeface="Arial Narrow" pitchFamily="34" charset="0"/>
                <a:ea typeface="新細明體" pitchFamily="18" charset="-120"/>
              </a:rPr>
            </a:br>
            <a:r>
              <a:rPr altLang="zh-TW" sz="2000" dirty="0" smtClean="0">
                <a:latin typeface="Arial Narrow" pitchFamily="34" charset="0"/>
                <a:ea typeface="新細明體" pitchFamily="18" charset="-120"/>
              </a:rPr>
              <a:t>Site Management &amp; </a:t>
            </a:r>
            <a:r>
              <a:rPr lang="en-US" altLang="zh-TW" sz="2000" dirty="0">
                <a:latin typeface="Arial Narrow" pitchFamily="34" charset="0"/>
                <a:ea typeface="新細明體" pitchFamily="18" charset="-120"/>
              </a:rPr>
              <a:t>Environmental Consciousness</a:t>
            </a:r>
            <a:endParaRPr lang="zh-TW" altLang="en-US" sz="2000" dirty="0" smtClean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649274" y="6397501"/>
            <a:ext cx="109046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船上 綠 化</a:t>
            </a:r>
            <a:endParaRPr lang="en-US" altLang="zh-TW" sz="1600" b="1" dirty="0" smtClean="0">
              <a:latin typeface="Arial Narrow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96439" y="6437657"/>
            <a:ext cx="168251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生 物 柴 油 應 用</a:t>
            </a:r>
            <a:endParaRPr lang="en-US" altLang="zh-TW" sz="1600" b="1" dirty="0" smtClean="0">
              <a:latin typeface="Arial Narrow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333913" y="3113652"/>
            <a:ext cx="1320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安全防撞墊</a:t>
            </a:r>
            <a:endParaRPr lang="en-US" altLang="zh-TW" sz="1600" b="1" dirty="0">
              <a:latin typeface="Arial Narrow" pitchFamily="34" charset="0"/>
            </a:endParaRP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03"/>
          <a:stretch/>
        </p:blipFill>
        <p:spPr bwMode="auto">
          <a:xfrm>
            <a:off x="4000659" y="1873404"/>
            <a:ext cx="1813266" cy="2851316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8801" y="3123847"/>
            <a:ext cx="213375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b="1" dirty="0" smtClean="0">
                <a:latin typeface="Arial Narrow" pitchFamily="34" charset="0"/>
              </a:rPr>
              <a:t>5S </a:t>
            </a:r>
            <a:r>
              <a:rPr lang="zh-TW" altLang="en-US" b="1" dirty="0" smtClean="0">
                <a:latin typeface="Arial Narrow" pitchFamily="34" charset="0"/>
              </a:rPr>
              <a:t>工 地 管 理 系 統</a:t>
            </a:r>
            <a:endParaRPr lang="en-US" altLang="zh-TW" b="1" dirty="0" smtClean="0">
              <a:latin typeface="Arial Narrow" pitchFamily="34" charset="0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6901" y="3562701"/>
            <a:ext cx="2067083" cy="1162019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1" b="4507"/>
          <a:stretch/>
        </p:blipFill>
        <p:spPr bwMode="auto">
          <a:xfrm>
            <a:off x="58289" y="1873404"/>
            <a:ext cx="1732412" cy="2851316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6301976" y="5229901"/>
            <a:ext cx="2459307" cy="1057907"/>
            <a:chOff x="328613" y="1892508"/>
            <a:chExt cx="4576121" cy="19684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3" y="1892509"/>
              <a:ext cx="2134297" cy="1968485"/>
            </a:xfrm>
            <a:prstGeom prst="rect">
              <a:avLst/>
            </a:prstGeom>
            <a:noFill/>
            <a:ln w="31750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909" y="1892508"/>
              <a:ext cx="2441825" cy="1968486"/>
            </a:xfrm>
            <a:prstGeom prst="rect">
              <a:avLst/>
            </a:prstGeom>
            <a:noFill/>
            <a:ln w="31750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274" y="4878272"/>
            <a:ext cx="1090469" cy="1454283"/>
          </a:xfrm>
          <a:prstGeom prst="rect">
            <a:avLst/>
          </a:prstGeom>
          <a:ln w="317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11" descr="C:\J3550  Marine GI\05 - Inspection Programme\Photo\2015-09\2015-09-29\253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592" y="4878272"/>
            <a:ext cx="2066280" cy="1454283"/>
          </a:xfrm>
          <a:prstGeom prst="rect">
            <a:avLst/>
          </a:prstGeom>
          <a:noFill/>
          <a:ln w="3175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3693" y="6404819"/>
            <a:ext cx="2432077" cy="33855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窗 戶 貼 上 防 </a:t>
            </a:r>
            <a:r>
              <a:rPr lang="en-US" altLang="zh-TW" sz="1600" b="1" dirty="0" smtClean="0">
                <a:latin typeface="Arial Narrow" pitchFamily="34" charset="0"/>
              </a:rPr>
              <a:t>UV</a:t>
            </a:r>
            <a:r>
              <a:rPr lang="zh-TW" altLang="en-US" sz="1600" b="1" dirty="0" smtClean="0">
                <a:latin typeface="Arial Narrow" pitchFamily="34" charset="0"/>
              </a:rPr>
              <a:t> 隔 熱 膜</a:t>
            </a:r>
            <a:endParaRPr lang="en-US" altLang="zh-TW" sz="1600" b="1" dirty="0">
              <a:latin typeface="Arial Narrow" pitchFamily="34" charset="0"/>
            </a:endParaRPr>
          </a:p>
        </p:txBody>
      </p:sp>
      <p:pic>
        <p:nvPicPr>
          <p:cNvPr id="30" name="Picture 2" descr="C:\J3550  Marine GI\20  Promotion\22nd Considerate Contractors Site Award Scheme for 2015\Photo\2015-12 Photo\IMG_6730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0384" y="1873404"/>
            <a:ext cx="2702492" cy="270249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6228009" y="4539719"/>
            <a:ext cx="2619375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關 顧 周 邊 水 域 整 潔</a:t>
            </a:r>
            <a:endParaRPr lang="en-US" altLang="zh-TW" sz="1600" b="1" dirty="0" smtClean="0">
              <a:latin typeface="Arial Narrow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9" y="4878273"/>
            <a:ext cx="1939044" cy="1454283"/>
          </a:xfrm>
          <a:prstGeom prst="rect">
            <a:avLst/>
          </a:prstGeom>
          <a:ln w="317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7739" y="6409082"/>
            <a:ext cx="1641062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妥 善 廢 物 分 類</a:t>
            </a:r>
            <a:endParaRPr lang="en-US" altLang="zh-TW" sz="16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J3550  Marine GI\20  Promotion\22nd Considerate Contractors Site Award Scheme for 2015\22nd CCSAS\201508_22nd CCSAS 2nd Quarter Photo\IMG_292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63"/>
          <a:stretch>
            <a:fillRect/>
          </a:stretch>
        </p:blipFill>
        <p:spPr bwMode="auto">
          <a:xfrm>
            <a:off x="3867730" y="5468889"/>
            <a:ext cx="1835577" cy="125956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13" descr="C:\J3550  Marine GI\20  Promotion\Health Seminar 2015-04-14\IMG_773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70" y="5468889"/>
            <a:ext cx="1729211" cy="129616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2"/>
          <p:cNvSpPr>
            <a:spLocks noGrp="1"/>
          </p:cNvSpPr>
          <p:nvPr>
            <p:ph type="title"/>
          </p:nvPr>
        </p:nvSpPr>
        <p:spPr>
          <a:xfrm>
            <a:off x="685631" y="259887"/>
            <a:ext cx="5236992" cy="1293812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合 約 編 號 </a:t>
            </a:r>
            <a:r>
              <a:rPr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: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 </a:t>
            </a:r>
            <a:r>
              <a:rPr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GE/2013/37 </a:t>
            </a:r>
            <a:br>
              <a:rPr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</a:b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海 洋 場 地 勘 探 工 程 及 地 球 物 理 測 量 </a:t>
            </a:r>
            <a:r>
              <a:rPr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(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定 期 合 約</a:t>
            </a:r>
            <a:r>
              <a:rPr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) </a:t>
            </a:r>
            <a:r>
              <a:rPr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/>
            </a:r>
            <a:br>
              <a:rPr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</a:br>
            <a:r>
              <a:rPr altLang="zh-TW" sz="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/>
            </a:r>
            <a:br>
              <a:rPr altLang="zh-TW" sz="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</a:br>
            <a:r>
              <a:rPr altLang="zh-TW" sz="500" dirty="0" smtClean="0">
                <a:latin typeface="Arial Narrow" pitchFamily="34" charset="0"/>
                <a:ea typeface="新細明體" pitchFamily="18" charset="-120"/>
              </a:rPr>
              <a:t/>
            </a:r>
            <a:br>
              <a:rPr altLang="zh-TW" sz="500" dirty="0" smtClean="0">
                <a:latin typeface="Arial Narrow" pitchFamily="34" charset="0"/>
                <a:ea typeface="新細明體" pitchFamily="18" charset="-120"/>
              </a:rPr>
            </a:br>
            <a:r>
              <a:rPr lang="zh-TW" altLang="en-US" sz="2400" dirty="0" smtClean="0">
                <a:latin typeface="Arial Narrow" pitchFamily="34" charset="0"/>
                <a:ea typeface="新細明體" pitchFamily="18" charset="-120"/>
              </a:rPr>
              <a:t>關 顧 工 友 及 其 他</a:t>
            </a:r>
            <a:r>
              <a:rPr altLang="zh-TW" sz="2200" dirty="0" smtClean="0">
                <a:latin typeface="Arial Narrow" pitchFamily="34" charset="0"/>
                <a:ea typeface="新細明體" pitchFamily="18" charset="-120"/>
              </a:rPr>
              <a:t/>
            </a:r>
            <a:br>
              <a:rPr altLang="zh-TW" sz="2200" dirty="0" smtClean="0">
                <a:latin typeface="Arial Narrow" pitchFamily="34" charset="0"/>
                <a:ea typeface="新細明體" pitchFamily="18" charset="-120"/>
              </a:rPr>
            </a:br>
            <a:r>
              <a:rPr altLang="zh-TW" sz="2000" dirty="0" smtClean="0">
                <a:latin typeface="Arial Narrow" pitchFamily="34" charset="0"/>
                <a:ea typeface="新細明體" pitchFamily="18" charset="-120"/>
              </a:rPr>
              <a:t>Care of Workers and Others</a:t>
            </a:r>
            <a:endParaRPr lang="zh-TW" altLang="en-US" sz="2000" dirty="0" smtClean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4" y="1828288"/>
            <a:ext cx="2328437" cy="175401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114323" y="5128804"/>
            <a:ext cx="18403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b="1" dirty="0" smtClean="0">
                <a:latin typeface="Arial Narrow" pitchFamily="34" charset="0"/>
              </a:rPr>
              <a:t>透 風 遮 光 帆 布</a:t>
            </a:r>
            <a:endParaRPr lang="en-US" altLang="zh-TW" b="1" dirty="0" smtClean="0">
              <a:latin typeface="Arial Narrow" pitchFamily="34" charset="0"/>
            </a:endParaRPr>
          </a:p>
        </p:txBody>
      </p:sp>
      <p:pic>
        <p:nvPicPr>
          <p:cNvPr id="29" name="Picture 12" descr="C:\J3550  Marine GI\20  Promotion\22nd Considerate Contractors Site Award Scheme for 2015\22nd CCSAS\201508_22nd CCSAS 2nd Quarter Photo\518jpg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50" r="-2054" b="17485"/>
          <a:stretch>
            <a:fillRect/>
          </a:stretch>
        </p:blipFill>
        <p:spPr bwMode="auto">
          <a:xfrm>
            <a:off x="3506082" y="1828288"/>
            <a:ext cx="1587842" cy="173972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J3550  Marine GI\20  Promotion\22nd Considerate Contractors Site Award Scheme for 2015\Photo\2015-12 Photo\30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07" b="2306"/>
          <a:stretch/>
        </p:blipFill>
        <p:spPr bwMode="auto">
          <a:xfrm>
            <a:off x="72837" y="1828289"/>
            <a:ext cx="1358365" cy="1426823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64502" y="3336904"/>
            <a:ext cx="2054403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淋 浴 </a:t>
            </a:r>
            <a:r>
              <a:rPr lang="zh-TW" altLang="en-US" sz="1600" b="1" dirty="0">
                <a:latin typeface="Arial Narrow" pitchFamily="34" charset="0"/>
              </a:rPr>
              <a:t>間 </a:t>
            </a:r>
            <a:r>
              <a:rPr lang="zh-TW" altLang="en-US" sz="1600" b="1" dirty="0" smtClean="0">
                <a:latin typeface="Arial Narrow" pitchFamily="34" charset="0"/>
              </a:rPr>
              <a:t>及 洗 </a:t>
            </a:r>
            <a:r>
              <a:rPr lang="zh-TW" altLang="en-US" sz="1600" b="1" dirty="0">
                <a:latin typeface="Arial Narrow" pitchFamily="34" charset="0"/>
              </a:rPr>
              <a:t>衣 </a:t>
            </a:r>
            <a:r>
              <a:rPr lang="zh-TW" altLang="en-US" sz="1600" b="1" dirty="0" smtClean="0">
                <a:latin typeface="Arial Narrow" pitchFamily="34" charset="0"/>
              </a:rPr>
              <a:t>機</a:t>
            </a:r>
            <a:endParaRPr lang="en-US" altLang="zh-TW" sz="1600" b="1" dirty="0">
              <a:latin typeface="Arial Narrow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098560" y="3328240"/>
            <a:ext cx="2402886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安 裝 熱 水 爐 淋 浴 措 施</a:t>
            </a:r>
            <a:endParaRPr lang="en-US" altLang="zh-TW" sz="1600" b="1" dirty="0" smtClean="0">
              <a:latin typeface="Arial Narrow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5605" y="3732256"/>
            <a:ext cx="278129" cy="55123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524501" y="1857613"/>
            <a:ext cx="3467912" cy="4017419"/>
            <a:chOff x="5524501" y="1857613"/>
            <a:chExt cx="3467912" cy="401741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6602" y="1866389"/>
              <a:ext cx="1915811" cy="3192200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5524501" y="1857613"/>
              <a:ext cx="1512219" cy="1328098"/>
              <a:chOff x="3609974" y="1971675"/>
              <a:chExt cx="3533775" cy="2891135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296" b="807"/>
              <a:stretch/>
            </p:blipFill>
            <p:spPr bwMode="auto">
              <a:xfrm>
                <a:off x="3609974" y="1971675"/>
                <a:ext cx="3533775" cy="2891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6026" y="3580826"/>
                <a:ext cx="643568" cy="122396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5526538" y="4393161"/>
              <a:ext cx="1508144" cy="1481871"/>
              <a:chOff x="3867635" y="3053060"/>
              <a:chExt cx="3524252" cy="3225883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 rotWithShape="1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770" r="7977" b="10875"/>
              <a:stretch/>
            </p:blipFill>
            <p:spPr bwMode="auto">
              <a:xfrm>
                <a:off x="3867635" y="3053060"/>
                <a:ext cx="3524252" cy="3225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8927" y="4987130"/>
                <a:ext cx="722702" cy="1217953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6447336" y="2877933"/>
              <a:ext cx="5927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44</a:t>
              </a:r>
              <a:r>
                <a:rPr lang="zh-TW" altLang="en-US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r>
                <a:rPr lang="en-US" altLang="zh-TW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°C</a:t>
              </a: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6435202" y="5545869"/>
              <a:ext cx="60123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400" b="1" dirty="0" smtClean="0">
                  <a:solidFill>
                    <a:srgbClr val="0000FF"/>
                  </a:solidFill>
                  <a:latin typeface="Arial Narrow" pitchFamily="34" charset="0"/>
                </a:rPr>
                <a:t>29</a:t>
              </a:r>
              <a:r>
                <a:rPr lang="zh-TW" altLang="en-US" sz="1400" b="1" dirty="0" smtClean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altLang="zh-TW" sz="1400" b="1" dirty="0" smtClean="0">
                  <a:solidFill>
                    <a:srgbClr val="0000FF"/>
                  </a:solidFill>
                  <a:latin typeface="Arial Narrow" pitchFamily="34" charset="0"/>
                </a:rPr>
                <a:t>°C</a:t>
              </a: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709"/>
            <a:stretch/>
          </p:blipFill>
          <p:spPr bwMode="auto">
            <a:xfrm>
              <a:off x="5529740" y="3228609"/>
              <a:ext cx="1506979" cy="109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6443987" y="4013850"/>
              <a:ext cx="59273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37</a:t>
              </a:r>
              <a:r>
                <a:rPr lang="zh-TW" altLang="en-US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r>
                <a:rPr lang="en-US" altLang="zh-TW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°C</a:t>
              </a:r>
              <a:endParaRPr lang="en-US" altLang="zh-TW" sz="1400" dirty="0" smtClean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6186488" y="3109913"/>
              <a:ext cx="248714" cy="297715"/>
            </a:xfrm>
            <a:prstGeom prst="down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6156253" y="4244303"/>
              <a:ext cx="248714" cy="297715"/>
            </a:xfrm>
            <a:prstGeom prst="downArrow">
              <a:avLst/>
            </a:prstGeom>
            <a:gradFill flip="none" rotWithShape="1">
              <a:gsLst>
                <a:gs pos="100000">
                  <a:srgbClr val="E6B9B8"/>
                </a:gs>
                <a:gs pos="0">
                  <a:srgbClr val="0000FF"/>
                </a:gs>
                <a:gs pos="100000">
                  <a:srgbClr val="0000FF"/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320487" y="5109210"/>
            <a:ext cx="2845617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關 顧 工 人 健 康 及 福 利</a:t>
            </a:r>
            <a:endParaRPr lang="en-US" altLang="zh-TW" sz="1600" b="1" dirty="0" smtClean="0">
              <a:latin typeface="Arial Narrow" pitchFamily="34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5324473" y="6492342"/>
            <a:ext cx="3819527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放 置 </a:t>
            </a:r>
            <a:r>
              <a:rPr lang="en-US" altLang="zh-TW" sz="1600" b="1" dirty="0" smtClean="0">
                <a:latin typeface="Arial Narrow" pitchFamily="34" charset="0"/>
              </a:rPr>
              <a:t>AED,</a:t>
            </a:r>
            <a:r>
              <a:rPr lang="zh-TW" altLang="en-US" sz="1600" b="1" dirty="0" smtClean="0">
                <a:latin typeface="Arial Narrow" pitchFamily="34" charset="0"/>
              </a:rPr>
              <a:t> 血 </a:t>
            </a:r>
            <a:r>
              <a:rPr lang="zh-TW" altLang="en-US" sz="1600" b="1" dirty="0">
                <a:latin typeface="Arial Narrow" pitchFamily="34" charset="0"/>
              </a:rPr>
              <a:t>壓 計 及 體 溫 </a:t>
            </a:r>
            <a:r>
              <a:rPr lang="zh-TW" altLang="en-US" sz="1600" b="1" dirty="0" smtClean="0">
                <a:latin typeface="Arial Narrow" pitchFamily="34" charset="0"/>
              </a:rPr>
              <a:t>計</a:t>
            </a:r>
            <a:r>
              <a:rPr lang="en-US" altLang="zh-TW" sz="1600" b="1" dirty="0">
                <a:latin typeface="Arial Narrow" pitchFamily="34" charset="0"/>
              </a:rPr>
              <a:t> </a:t>
            </a:r>
            <a:r>
              <a:rPr lang="zh-TW" altLang="en-US" sz="1600" b="1" dirty="0" smtClean="0">
                <a:latin typeface="Arial Narrow" pitchFamily="34" charset="0"/>
              </a:rPr>
              <a:t>於 躉 船 上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921975" y="6490871"/>
            <a:ext cx="1197667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健 康 講 座</a:t>
            </a:r>
            <a:endParaRPr lang="en-US" altLang="zh-TW" sz="1600" b="1" dirty="0" smtClean="0">
              <a:latin typeface="Arial Narrow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293" t="2412" r="14024"/>
          <a:stretch/>
        </p:blipFill>
        <p:spPr>
          <a:xfrm>
            <a:off x="2294133" y="5498136"/>
            <a:ext cx="1541567" cy="109012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 descr="C:\J3550  Marine GI\20  Promotion\22nd Considerate Contractors Site Award Scheme for 2015\22nd CCSAS\201602 Photo\Attachment-1.jpe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487" y="3666794"/>
            <a:ext cx="4348162" cy="14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166104" y="5109210"/>
            <a:ext cx="1502545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r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r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r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r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義 工 活 動</a:t>
            </a:r>
            <a:endParaRPr lang="en-US" sz="1600" b="1" dirty="0">
              <a:latin typeface="Arial Narrow" pitchFamily="34" charset="0"/>
            </a:endParaRPr>
          </a:p>
        </p:txBody>
      </p:sp>
      <p:pic>
        <p:nvPicPr>
          <p:cNvPr id="5" name="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687" y="39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/>
          </p:cNvSpPr>
          <p:nvPr>
            <p:ph type="title"/>
          </p:nvPr>
        </p:nvSpPr>
        <p:spPr>
          <a:xfrm>
            <a:off x="765040" y="520520"/>
            <a:ext cx="5483360" cy="129381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合 約 編 號 </a:t>
            </a:r>
            <a:r>
              <a:rPr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: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 </a:t>
            </a:r>
            <a:r>
              <a:rPr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GE/2013/37 </a:t>
            </a:r>
            <a:br>
              <a:rPr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</a:b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海 洋 場 地 勘 探 工 程 及 地 球 物 理 測 量 </a:t>
            </a:r>
            <a:r>
              <a:rPr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(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定 期 合 約</a:t>
            </a:r>
            <a:r>
              <a:rPr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>) </a:t>
            </a:r>
            <a:r>
              <a:rPr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/>
            </a:r>
            <a:br>
              <a:rPr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</a:br>
            <a:r>
              <a:rPr altLang="zh-TW" sz="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  <a:t/>
            </a:r>
            <a:br>
              <a:rPr altLang="zh-TW" sz="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新細明體" pitchFamily="18" charset="-120"/>
              </a:rPr>
            </a:br>
            <a:r>
              <a:rPr altLang="zh-TW" sz="500" dirty="0" smtClean="0">
                <a:latin typeface="Arial Narrow" pitchFamily="34" charset="0"/>
                <a:ea typeface="新細明體" pitchFamily="18" charset="-120"/>
              </a:rPr>
              <a:t/>
            </a:r>
            <a:br>
              <a:rPr altLang="zh-TW" sz="500" dirty="0" smtClean="0">
                <a:latin typeface="Arial Narrow" pitchFamily="34" charset="0"/>
                <a:ea typeface="新細明體" pitchFamily="18" charset="-120"/>
              </a:rPr>
            </a:br>
            <a:r>
              <a:rPr altLang="zh-TW" sz="500" dirty="0" smtClean="0">
                <a:latin typeface="Arial Narrow" pitchFamily="34" charset="0"/>
                <a:ea typeface="新細明體" pitchFamily="18" charset="-120"/>
              </a:rPr>
              <a:t/>
            </a:r>
            <a:br>
              <a:rPr altLang="zh-TW" sz="500" dirty="0" smtClean="0">
                <a:latin typeface="Arial Narrow" pitchFamily="34" charset="0"/>
                <a:ea typeface="新細明體" pitchFamily="18" charset="-120"/>
              </a:rPr>
            </a:br>
            <a:r>
              <a:rPr altLang="zh-TW" sz="500" dirty="0">
                <a:latin typeface="Arial Narrow" pitchFamily="34" charset="0"/>
                <a:ea typeface="新細明體" pitchFamily="18" charset="-120"/>
              </a:rPr>
              <a:t/>
            </a:r>
            <a:br>
              <a:rPr altLang="zh-TW" sz="500" dirty="0">
                <a:latin typeface="Arial Narrow" pitchFamily="34" charset="0"/>
                <a:ea typeface="新細明體" pitchFamily="18" charset="-120"/>
              </a:rPr>
            </a:br>
            <a:r>
              <a:rPr lang="zh-TW" altLang="en-US" sz="2400" dirty="0" smtClean="0">
                <a:latin typeface="Arial Narrow" pitchFamily="34" charset="0"/>
                <a:ea typeface="新細明體" pitchFamily="18" charset="-120"/>
              </a:rPr>
              <a:t>創 新 設 計 締 </a:t>
            </a:r>
            <a:r>
              <a:rPr lang="zh-TW" altLang="en-US" sz="2400" dirty="0">
                <a:latin typeface="Arial Narrow" pitchFamily="34" charset="0"/>
                <a:ea typeface="新細明體" pitchFamily="18" charset="-120"/>
              </a:rPr>
              <a:t>造 安 </a:t>
            </a:r>
            <a:r>
              <a:rPr lang="zh-TW" altLang="en-US" sz="2400" dirty="0" smtClean="0">
                <a:latin typeface="Arial Narrow" pitchFamily="34" charset="0"/>
                <a:ea typeface="新細明體" pitchFamily="18" charset="-120"/>
              </a:rPr>
              <a:t>全 工 作 環 境 </a:t>
            </a:r>
            <a:r>
              <a:rPr altLang="zh-TW" sz="2400" dirty="0" smtClean="0">
                <a:latin typeface="Arial Narrow" pitchFamily="34" charset="0"/>
                <a:ea typeface="新細明體" pitchFamily="18" charset="-120"/>
              </a:rPr>
              <a:t/>
            </a:r>
            <a:br>
              <a:rPr altLang="zh-TW" sz="2400" dirty="0" smtClean="0">
                <a:latin typeface="Arial Narrow" pitchFamily="34" charset="0"/>
                <a:ea typeface="新細明體" pitchFamily="18" charset="-120"/>
              </a:rPr>
            </a:br>
            <a:r>
              <a:rPr altLang="zh-TW" sz="2000" dirty="0" smtClean="0">
                <a:latin typeface="Arial Narrow" pitchFamily="34" charset="0"/>
                <a:ea typeface="新細明體" pitchFamily="18" charset="-120"/>
              </a:rPr>
              <a:t>Innovativeness and Creativity of Safety Measures</a:t>
            </a:r>
            <a:r>
              <a:rPr lang="zh-TW" altLang="en-US" sz="2000" dirty="0" smtClean="0">
                <a:latin typeface="Arial Narrow" pitchFamily="34" charset="0"/>
                <a:ea typeface="新細明體" pitchFamily="18" charset="-120"/>
              </a:rPr>
              <a:t> </a:t>
            </a:r>
            <a:r>
              <a:rPr lang="en-US" altLang="zh-TW" sz="2000" dirty="0" smtClean="0">
                <a:latin typeface="Arial Narrow" pitchFamily="34" charset="0"/>
                <a:ea typeface="新細明體" pitchFamily="18" charset="-120"/>
              </a:rPr>
              <a:t>to Improve Works Environment Safety</a:t>
            </a:r>
            <a:r>
              <a:rPr altLang="zh-TW" dirty="0" smtClean="0">
                <a:latin typeface="Arial Narrow" pitchFamily="34" charset="0"/>
                <a:ea typeface="新細明體" pitchFamily="18" charset="-120"/>
              </a:rPr>
              <a:t/>
            </a:r>
            <a:br>
              <a:rPr altLang="zh-TW" dirty="0" smtClean="0">
                <a:latin typeface="Arial Narrow" pitchFamily="34" charset="0"/>
                <a:ea typeface="新細明體" pitchFamily="18" charset="-120"/>
              </a:rPr>
            </a:br>
            <a:endParaRPr dirty="0">
              <a:latin typeface="Arial Narrow" pitchFamily="34" charset="0"/>
              <a:ea typeface="新細明體" pitchFamily="18" charset="-120"/>
            </a:endParaRPr>
          </a:p>
        </p:txBody>
      </p:sp>
      <p:pic>
        <p:nvPicPr>
          <p:cNvPr id="14341" name="Picture 2" descr="C:\J3550  Marine GI\05 - Inspection Programme\Photo\2015-06\2015-06-30\IMG_154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1364" y="4493288"/>
            <a:ext cx="2074790" cy="1608876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8" descr="C:\J3550  Marine GI\20  Promotion\22nd Considerate Contractors Site Award Scheme for 2015\22nd CCSAS\201508_22nd CCSAS 2nd Quarter Photo\IMG_339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0" t="2552" r="11370" b="9103"/>
          <a:stretch/>
        </p:blipFill>
        <p:spPr bwMode="auto">
          <a:xfrm>
            <a:off x="2897738" y="5688940"/>
            <a:ext cx="1591727" cy="1119466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7877" y="6113038"/>
            <a:ext cx="199037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/>
              <a:t>海 上 鑽 探 用 底 鉗</a:t>
            </a:r>
            <a:endParaRPr lang="en-US" sz="1600" b="1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6812" y="3979370"/>
            <a:ext cx="2509658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自 動 升</a:t>
            </a:r>
            <a:r>
              <a:rPr lang="zh-TW" altLang="en-US" sz="1600" b="1" dirty="0" smtClean="0"/>
              <a:t> </a:t>
            </a:r>
            <a:r>
              <a:rPr lang="ar-SA" sz="1600" b="1" dirty="0" smtClean="0"/>
              <a:t>降</a:t>
            </a:r>
            <a:r>
              <a:rPr lang="zh-TW" altLang="en-US" sz="1600" b="1" dirty="0" smtClean="0"/>
              <a:t> </a:t>
            </a:r>
            <a:r>
              <a:rPr lang="ar-SA" sz="1600" b="1" dirty="0" smtClean="0"/>
              <a:t>探</a:t>
            </a:r>
            <a:r>
              <a:rPr lang="zh-TW" altLang="en-US" sz="1600" b="1" dirty="0" smtClean="0"/>
              <a:t> </a:t>
            </a:r>
            <a:r>
              <a:rPr lang="ar-SA" sz="1600" b="1" dirty="0" smtClean="0"/>
              <a:t>土</a:t>
            </a:r>
            <a:r>
              <a:rPr lang="zh-TW" altLang="en-US" sz="1600" b="1" dirty="0" smtClean="0"/>
              <a:t> </a:t>
            </a:r>
            <a:r>
              <a:rPr lang="ar-SA" sz="1600" b="1" dirty="0" smtClean="0"/>
              <a:t>機</a:t>
            </a:r>
            <a:r>
              <a:rPr lang="zh-TW" altLang="en-US" sz="1600" b="1" dirty="0" smtClean="0"/>
              <a:t> </a:t>
            </a:r>
            <a:r>
              <a:rPr lang="ar-SA" sz="1600" b="1" dirty="0" smtClean="0"/>
              <a:t>桅</a:t>
            </a:r>
            <a:r>
              <a:rPr lang="zh-TW" altLang="en-US" sz="1600" b="1" dirty="0" smtClean="0"/>
              <a:t> </a:t>
            </a:r>
            <a:r>
              <a:rPr lang="ar-SA" sz="1600" b="1" dirty="0" smtClean="0"/>
              <a:t>杆</a:t>
            </a:r>
            <a:endParaRPr lang="en-US" sz="1600" b="1" dirty="0">
              <a:latin typeface="Arial Narrow" pitchFamily="34" charset="0"/>
            </a:endParaRPr>
          </a:p>
        </p:txBody>
      </p:sp>
      <p:pic>
        <p:nvPicPr>
          <p:cNvPr id="2050" name="Picture 2" descr="C:\J3550  Marine GI\20  Promotion\22nd Considerate Contractors Site Award Scheme for 2015\Photo\2015-12 Photo\IMG_6725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8" t="2918" r="3141" b="10609"/>
          <a:stretch/>
        </p:blipFill>
        <p:spPr bwMode="auto">
          <a:xfrm>
            <a:off x="117877" y="1840352"/>
            <a:ext cx="2367527" cy="2139018"/>
          </a:xfrm>
          <a:prstGeom prst="rect">
            <a:avLst/>
          </a:prstGeom>
          <a:noFill/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484"/>
          <a:stretch/>
        </p:blipFill>
        <p:spPr>
          <a:xfrm>
            <a:off x="117877" y="4493288"/>
            <a:ext cx="2034773" cy="1608876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Oval 8"/>
          <p:cNvSpPr/>
          <p:nvPr/>
        </p:nvSpPr>
        <p:spPr>
          <a:xfrm rot="375320">
            <a:off x="1590841" y="1784756"/>
            <a:ext cx="719997" cy="193915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3690" y="5255649"/>
            <a:ext cx="1504949" cy="77574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86360" y="6493397"/>
            <a:ext cx="1518245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b="1" dirty="0" smtClean="0">
                <a:latin typeface="Arial Narrow" pitchFamily="34" charset="0"/>
              </a:rPr>
              <a:t>安 全 登 船 閘</a:t>
            </a:r>
            <a:endParaRPr lang="en-US" altLang="zh-TW" sz="1600" b="1" dirty="0">
              <a:latin typeface="Arial Narrow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13" r="4744"/>
          <a:stretch/>
        </p:blipFill>
        <p:spPr>
          <a:xfrm>
            <a:off x="5967859" y="4188808"/>
            <a:ext cx="3022696" cy="2059865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61" t="6219" r="29878" b="3574"/>
          <a:stretch/>
        </p:blipFill>
        <p:spPr>
          <a:xfrm>
            <a:off x="4632498" y="4597063"/>
            <a:ext cx="1475991" cy="1333571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78" r="34261"/>
          <a:stretch/>
        </p:blipFill>
        <p:spPr>
          <a:xfrm>
            <a:off x="5308117" y="5272497"/>
            <a:ext cx="1482289" cy="1468934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5" name="Straight Arrow Connector 24"/>
          <p:cNvCxnSpPr>
            <a:stCxn id="39" idx="2"/>
          </p:cNvCxnSpPr>
          <p:nvPr/>
        </p:nvCxnSpPr>
        <p:spPr>
          <a:xfrm flipH="1">
            <a:off x="5781187" y="4798952"/>
            <a:ext cx="1180791" cy="187081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961978" y="4597063"/>
            <a:ext cx="440701" cy="403777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9" idx="4"/>
          </p:cNvCxnSpPr>
          <p:nvPr/>
        </p:nvCxnSpPr>
        <p:spPr>
          <a:xfrm flipH="1">
            <a:off x="6384106" y="5000840"/>
            <a:ext cx="798223" cy="8009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508175" y="6433529"/>
            <a:ext cx="2495787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1600" b="1" dirty="0"/>
              <a:t>安 </a:t>
            </a:r>
            <a:r>
              <a:rPr lang="zh-TW" altLang="en-US" sz="1600" b="1" dirty="0" smtClean="0"/>
              <a:t>全 上 落 </a:t>
            </a:r>
            <a:r>
              <a:rPr lang="zh-TW" altLang="en-US" sz="1600" b="1" dirty="0"/>
              <a:t>船 </a:t>
            </a:r>
            <a:r>
              <a:rPr lang="zh-TW" altLang="en-US" sz="1600" b="1" dirty="0" smtClean="0"/>
              <a:t>隻 指 示 燈</a:t>
            </a:r>
            <a:endParaRPr lang="en-US" sz="1600" dirty="0"/>
          </a:p>
        </p:txBody>
      </p:sp>
      <p:pic>
        <p:nvPicPr>
          <p:cNvPr id="1026" name="Picture 2" descr="C:\J3550  Marine GI\20  Promotion\22nd Considerate Contractors Site Award Scheme for 2015\22nd CCSAS\201602 Photo\IMG_0049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50"/>
          <a:stretch/>
        </p:blipFill>
        <p:spPr bwMode="auto">
          <a:xfrm>
            <a:off x="5325865" y="1840352"/>
            <a:ext cx="3074984" cy="2210418"/>
          </a:xfrm>
          <a:prstGeom prst="rect">
            <a:avLst/>
          </a:prstGeom>
          <a:noFill/>
          <a:ln w="317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5307686" y="3689060"/>
            <a:ext cx="2400978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/>
              <a:t>虛 擬 實 境 訓 練 課 堂</a:t>
            </a:r>
            <a:endParaRPr lang="en-US" sz="1600" b="1" dirty="0"/>
          </a:p>
        </p:txBody>
      </p:sp>
      <p:pic>
        <p:nvPicPr>
          <p:cNvPr id="30" name="Picture 29"/>
          <p:cNvPicPr/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396" t="24074" r="15033" b="9876"/>
          <a:stretch/>
        </p:blipFill>
        <p:spPr bwMode="auto">
          <a:xfrm>
            <a:off x="2670041" y="1805975"/>
            <a:ext cx="2185210" cy="21765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556470" y="3965608"/>
            <a:ext cx="227426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1600" b="1" dirty="0" smtClean="0"/>
              <a:t>下 </a:t>
            </a:r>
            <a:r>
              <a:rPr lang="zh-TW" altLang="en-US" sz="1600" b="1" dirty="0"/>
              <a:t>降 桅 </a:t>
            </a:r>
            <a:r>
              <a:rPr lang="zh-TW" altLang="en-US" sz="1600" b="1" dirty="0" smtClean="0"/>
              <a:t>杆 </a:t>
            </a:r>
            <a:r>
              <a:rPr lang="zh-TW" altLang="en-US" sz="1600" b="1" dirty="0"/>
              <a:t>簡 要 草 圖</a:t>
            </a:r>
            <a:endParaRPr lang="en-US" sz="1600" b="1" dirty="0"/>
          </a:p>
        </p:txBody>
      </p:sp>
      <p:pic>
        <p:nvPicPr>
          <p:cNvPr id="3" name="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7804</TotalTime>
  <Words>346</Words>
  <Application>Microsoft Office PowerPoint</Application>
  <PresentationFormat>On-screen Show (4:3)</PresentationFormat>
  <Paragraphs>58</Paragraphs>
  <Slides>5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合 約 編 號 : GE/2013/37 海 洋 場 地 勘 探 工 程 及 地 球 物 理 測 量 ( 定 期 合 約 ) Contract No GE/2013/37 Marine Ground Investigation and Geophysical Surveys (Term Contract)</vt:lpstr>
      <vt:lpstr>合 約 編 號 : GE/2013/37  海 洋 場 地 勘 探 工 程 及 地 球 物 理 測 量 (定 期 合 約)    安 全 第 一 Safety</vt:lpstr>
      <vt:lpstr>合 約 編 號 : GE/2013/37  海 洋 場 地 勘 探 工 程 及 地 球 物 理 測 量 (定 期 合 約)    良 好 管 理 及 愛 護 環 境 Site Management &amp; Environmental Consciousness</vt:lpstr>
      <vt:lpstr>合 約 編 號 : GE/2013/37  海 洋 場 地 勘 探 工 程 及 地 球 物 理 測 量 (定 期 合 約)    關 顧 工 友 及 其 他 Care of Workers and Others</vt:lpstr>
      <vt:lpstr>合 約 編 號 : GE/2013/37  海 洋 場 地 勘 探 工 程 及 地 球 物 理 測 量 (定 期 合 約)      創 新 設 計 締 造 安 全 工 作 環 境  Innovativeness and Creativity of Safety Measures to Improve Works Environment Safety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pyrd001</dc:creator>
  <cp:lastModifiedBy>Kin Man Wong</cp:lastModifiedBy>
  <cp:revision>436</cp:revision>
  <cp:lastPrinted>2016-02-27T06:02:58Z</cp:lastPrinted>
  <dcterms:created xsi:type="dcterms:W3CDTF">2013-02-22T12:26:22Z</dcterms:created>
  <dcterms:modified xsi:type="dcterms:W3CDTF">2016-03-24T02:36:25Z</dcterms:modified>
</cp:coreProperties>
</file>