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84" r:id="rId3"/>
  </p:sldMasterIdLst>
  <p:notesMasterIdLst>
    <p:notesMasterId r:id="rId10"/>
  </p:notesMasterIdLst>
  <p:sldIdLst>
    <p:sldId id="815" r:id="rId4"/>
    <p:sldId id="816" r:id="rId5"/>
    <p:sldId id="817" r:id="rId6"/>
    <p:sldId id="819" r:id="rId7"/>
    <p:sldId id="818" r:id="rId8"/>
    <p:sldId id="820" r:id="rId9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9900FF"/>
    <a:srgbClr val="4E67C8"/>
    <a:srgbClr val="009900"/>
    <a:srgbClr val="FF9900"/>
    <a:srgbClr val="0070C0"/>
    <a:srgbClr val="FFFFFF"/>
    <a:srgbClr val="6600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6115" autoAdjust="0"/>
  </p:normalViewPr>
  <p:slideViewPr>
    <p:cSldViewPr snapToGrid="0">
      <p:cViewPr varScale="1">
        <p:scale>
          <a:sx n="83" d="100"/>
          <a:sy n="83" d="100"/>
        </p:scale>
        <p:origin x="142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8" rIns="90715" bIns="4535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9" y="4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8" rIns="90715" bIns="4535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3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8" rIns="90715" bIns="45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71289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8" rIns="90715" bIns="4535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9" y="9371289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8" rIns="90715" bIns="4535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DC979345-8B76-4752-B02C-9E3A697A8E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8602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A68C5C-A344-481E-B141-F460592B9C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68D1C-ABAD-42CE-9BFB-F07ADB58CCB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E9F0-5872-44B5-A16C-0A95F0E236C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102FFC-6CA5-43F2-93B2-23FFFABAB1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3CE2B-B6DA-49B0-B630-6027CD8A28E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28B9-D8A8-4BEC-A686-6880102225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6B1ED-24C1-4CC8-A394-C2A7219A65D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9687-BF21-481C-B264-34E126DF72C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1CC5F-6558-45E3-8F00-950B05A4697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6E3E-530C-4B4D-A7CA-909C52DB3CF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74C9-F5D8-4958-89EC-F889AD62177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3602E-7502-44D9-A64B-8AF084178A2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726EB-6A42-441A-B1FB-AE8FE2015E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1960A-E0C6-4C20-B368-1F3F909A2C5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990FF-8C2E-4DDA-91C7-2D40233484D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8C5C-A344-481E-B141-F460592B9CF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3602E-7502-44D9-A64B-8AF084178A2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6997-B832-4479-BF35-A5974A7DF35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A068-53B8-4EA3-87F8-FE5779BAC1C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8F4-6E05-48D3-9EA1-99F5F8C9C89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DF69-F550-4840-9304-9F87FA421A8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016-4989-48FA-9FB5-46D0F90EF92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E72A1-8AB5-4F39-BBC8-3668729EF31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6B88-2065-4527-A72E-4E7E223ED8B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2144-09A7-4D82-89B4-9FFEE26E372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8D1C-ABAD-42CE-9BFB-F07ADB58CCB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E9F0-5872-44B5-A16C-0A95F0E236C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6A068-53B8-4EA3-87F8-FE5779BAC1C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198F4-6E05-48D3-9EA1-99F5F8C9C8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BDF69-F550-4840-9304-9F87FA421A8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AF016-4989-48FA-9FB5-46D0F90EF9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6B88-2065-4527-A72E-4E7E223ED8B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62144-09A7-4D82-89B4-9FFEE26E372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800">
              <a:srgbClr val="FFC000"/>
            </a:gs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052F6997-B832-4479-BF35-A5974A7DF35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800">
              <a:srgbClr val="FFC000"/>
            </a:gs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B2CF8871-4963-4CE0-8115-60F88F60674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800">
              <a:srgbClr val="FFC000"/>
            </a:gs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F6997-B832-4479-BF35-A5974A7DF35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11" Type="http://schemas.openxmlformats.org/officeDocument/2006/relationships/image" Target="../media/image4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.em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Grp="1" noChangeArrowheads="1"/>
          </p:cNvSpPr>
          <p:nvPr>
            <p:ph sz="quarter" idx="13"/>
          </p:nvPr>
        </p:nvSpPr>
        <p:spPr>
          <a:xfrm>
            <a:off x="564794" y="1007977"/>
            <a:ext cx="8280238" cy="2514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609600" indent="-60960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6000" b="1" dirty="0">
                <a:solidFill>
                  <a:schemeClr val="accent1">
                    <a:lumMod val="75000"/>
                  </a:schemeClr>
                </a:solidFill>
              </a:rPr>
              <a:t>2020 </a:t>
            </a:r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</a:rPr>
              <a:t>創意工程安全</a:t>
            </a:r>
            <a:r>
              <a:rPr lang="zh-TW" altLang="en-US" sz="6000" b="1" dirty="0" smtClean="0">
                <a:solidFill>
                  <a:schemeClr val="accent1">
                    <a:lumMod val="75000"/>
                  </a:schemeClr>
                </a:solidFill>
              </a:rPr>
              <a:t>獎</a:t>
            </a:r>
            <a:endParaRPr lang="en-US" altLang="zh-TW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09600" indent="-60960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zh-HK" altLang="en-US" sz="4000" b="1" dirty="0">
                <a:solidFill>
                  <a:schemeClr val="tx1"/>
                </a:solidFill>
              </a:rPr>
              <a:t>健康與</a:t>
            </a:r>
            <a:r>
              <a:rPr lang="zh-HK" altLang="en-US" sz="4000" b="1" dirty="0" smtClean="0">
                <a:solidFill>
                  <a:schemeClr val="tx1"/>
                </a:solidFill>
              </a:rPr>
              <a:t>福利 </a:t>
            </a:r>
            <a:r>
              <a:rPr lang="en-US" altLang="zh-HK" sz="4000" b="1" dirty="0" smtClean="0">
                <a:solidFill>
                  <a:schemeClr val="tx1"/>
                </a:solidFill>
              </a:rPr>
              <a:t>– </a:t>
            </a:r>
          </a:p>
          <a:p>
            <a:pPr marL="609600" indent="-60960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zh-TW" altLang="en-US" sz="4000" b="1" u="sng" dirty="0">
                <a:solidFill>
                  <a:schemeClr val="tx1"/>
                </a:solidFill>
              </a:rPr>
              <a:t>環保</a:t>
            </a:r>
            <a:r>
              <a:rPr lang="zh-TW" altLang="en-US" sz="4000" b="1" u="sng" dirty="0" smtClean="0">
                <a:solidFill>
                  <a:schemeClr val="tx1"/>
                </a:solidFill>
              </a:rPr>
              <a:t>健康消毒液</a:t>
            </a:r>
            <a:r>
              <a:rPr lang="en-US" altLang="zh-TW" sz="4000" b="1" u="sng" dirty="0" smtClean="0">
                <a:solidFill>
                  <a:schemeClr val="tx1"/>
                </a:solidFill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</a:rPr>
              <a:t>次氯酸電解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水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的應用</a:t>
            </a:r>
            <a:endParaRPr lang="en-US" altLang="zh-HK" sz="4000" b="1" u="sng" dirty="0" smtClean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" y="76200"/>
            <a:ext cx="8610600" cy="76875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GB" altLang="zh-TW" sz="1200" b="1" dirty="0" smtClean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No</a:t>
            </a:r>
            <a:r>
              <a:rPr lang="en-GB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. DE/2018/17</a:t>
            </a:r>
            <a:endParaRPr lang="en-GB" altLang="zh-TW" sz="1200" b="1" dirty="0" smtClean="0">
              <a:latin typeface="Arial Rounded MT Bold" pitchFamily="34" charset="0"/>
              <a:ea typeface="Gulim" pitchFamily="34" charset="-127"/>
              <a:cs typeface="Arial" pitchFamily="34" charset="0"/>
            </a:endParaRP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Enhancement of </a:t>
            </a:r>
            <a:r>
              <a:rPr lang="en-US" altLang="zh-TW" sz="1200" b="1" dirty="0" err="1">
                <a:latin typeface="Arial Rounded MT Bold" pitchFamily="34" charset="0"/>
                <a:ea typeface="Gulim" pitchFamily="34" charset="-127"/>
                <a:cs typeface="Arial" pitchFamily="34" charset="0"/>
              </a:rPr>
              <a:t>Deodourisation</a:t>
            </a: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 System </a:t>
            </a:r>
            <a:endParaRPr lang="en-US" altLang="zh-TW" sz="1200" b="1" dirty="0" smtClean="0">
              <a:latin typeface="Arial Rounded MT Bold" pitchFamily="34" charset="0"/>
              <a:ea typeface="Gulim" pitchFamily="34" charset="-127"/>
              <a:cs typeface="Arial" pitchFamily="34" charset="0"/>
            </a:endParaRP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 smtClean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at </a:t>
            </a: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Stonecutters Island Sewage Treatment Works</a:t>
            </a:r>
          </a:p>
        </p:txBody>
      </p:sp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28" y="76200"/>
            <a:ext cx="3240618" cy="9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4794" y="3685602"/>
            <a:ext cx="2955787" cy="191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33CC"/>
                </a:solidFill>
                <a:latin typeface="Roboto"/>
              </a:rPr>
              <a:t>安全有效</a:t>
            </a:r>
            <a:endParaRPr lang="en-US" altLang="zh-TW" sz="2400" b="1" dirty="0" smtClean="0">
              <a:solidFill>
                <a:srgbClr val="0033CC"/>
              </a:solidFill>
              <a:latin typeface="Roboto"/>
            </a:endParaRPr>
          </a:p>
          <a:p>
            <a:pPr marL="3429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33CC"/>
                </a:solidFill>
                <a:latin typeface="Roboto"/>
              </a:rPr>
              <a:t>無副作用</a:t>
            </a:r>
            <a:endParaRPr lang="en-US" altLang="zh-TW" sz="2400" b="1" dirty="0" smtClean="0">
              <a:solidFill>
                <a:srgbClr val="0033CC"/>
              </a:solidFill>
              <a:latin typeface="Roboto"/>
            </a:endParaRPr>
          </a:p>
          <a:p>
            <a:pPr marL="3429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33CC"/>
                </a:solidFill>
                <a:latin typeface="Roboto"/>
              </a:rPr>
              <a:t>製作簡易</a:t>
            </a:r>
            <a:endParaRPr lang="en-US" altLang="zh-TW" sz="2400" b="1" dirty="0" smtClean="0">
              <a:solidFill>
                <a:srgbClr val="0033CC"/>
              </a:solidFill>
              <a:latin typeface="Roboto"/>
            </a:endParaRPr>
          </a:p>
          <a:p>
            <a:pPr marL="3429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 smtClean="0">
                <a:solidFill>
                  <a:srgbClr val="0033CC"/>
                </a:solidFill>
                <a:latin typeface="Roboto"/>
              </a:rPr>
              <a:t>成本低</a:t>
            </a:r>
            <a:endParaRPr lang="en-US" altLang="zh-TW" sz="2400" b="1" dirty="0" smtClean="0">
              <a:solidFill>
                <a:srgbClr val="0033CC"/>
              </a:solidFill>
              <a:latin typeface="Roboto"/>
            </a:endParaRPr>
          </a:p>
          <a:p>
            <a:pPr marL="0" indent="0">
              <a:buClr>
                <a:schemeClr val="accent1"/>
              </a:buClr>
              <a:buSzPct val="70000"/>
              <a:buNone/>
              <a:defRPr/>
            </a:pP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609600" indent="-609600">
              <a:buClr>
                <a:schemeClr val="accent1"/>
              </a:buClr>
              <a:buSzPct val="70000"/>
              <a:buFontTx/>
              <a:buChar char="-"/>
              <a:defRPr/>
            </a:pPr>
            <a:endParaRPr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次氯酸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-373" r="12742"/>
          <a:stretch/>
        </p:blipFill>
        <p:spPr bwMode="auto">
          <a:xfrm>
            <a:off x="6954472" y="3774826"/>
            <a:ext cx="1890560" cy="254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3668" t="37408" r="72017" b="16370"/>
          <a:stretch/>
        </p:blipFill>
        <p:spPr>
          <a:xfrm>
            <a:off x="4572577" y="4162098"/>
            <a:ext cx="2013103" cy="2152402"/>
          </a:xfrm>
          <a:prstGeom prst="rect">
            <a:avLst/>
          </a:prstGeom>
        </p:spPr>
      </p:pic>
      <p:pic>
        <p:nvPicPr>
          <p:cNvPr id="4" name="20200615_1455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235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" y="76200"/>
            <a:ext cx="8610600" cy="89607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GB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No. DE/2018/17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Enhancement of </a:t>
            </a:r>
            <a:r>
              <a:rPr lang="en-US" altLang="zh-TW" sz="1200" b="1" dirty="0" err="1">
                <a:latin typeface="Arial Rounded MT Bold" pitchFamily="34" charset="0"/>
                <a:ea typeface="Gulim" pitchFamily="34" charset="-127"/>
                <a:cs typeface="Arial" pitchFamily="34" charset="0"/>
              </a:rPr>
              <a:t>Deodourisation</a:t>
            </a: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 System 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at Stonecutters Island Sewage Treatment Works</a:t>
            </a:r>
          </a:p>
        </p:txBody>
      </p:sp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5" y="72635"/>
            <a:ext cx="2729780" cy="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20412" t="32379" r="22319" b="10347"/>
          <a:stretch/>
        </p:blipFill>
        <p:spPr>
          <a:xfrm>
            <a:off x="4558495" y="1099046"/>
            <a:ext cx="3613232" cy="20225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4432" y="1126999"/>
            <a:ext cx="411045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新冠狀病毒肺炎疫情在全球迅速蔓延，擴散到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77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個國家和地區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。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香港確診人數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累計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1107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宗。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</a:rPr>
              <a:t>全球死亡人數超過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</a:rPr>
              <a:t>40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</a:rPr>
              <a:t>萬人。</a:t>
            </a:r>
            <a:endParaRPr lang="zh-HK" altLang="en-US" sz="2000" b="1" dirty="0">
              <a:solidFill>
                <a:srgbClr val="FF0000"/>
              </a:solidFill>
              <a:latin typeface="+mj-ea"/>
            </a:endParaRPr>
          </a:p>
          <a:p>
            <a:endParaRPr lang="zh-HK" altLang="en-US" sz="2000" b="1" dirty="0">
              <a:solidFill>
                <a:srgbClr val="FF0000"/>
              </a:solidFill>
              <a:latin typeface="+mj-ea"/>
            </a:endParaRPr>
          </a:p>
          <a:p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60807" y="3351274"/>
            <a:ext cx="52086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因此，除了佩帶適當口罩外。更加必須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注重個人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衛生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，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使用適當及有效的消毒及清潔方法，預防感染病毒或病毒散播。</a:t>
            </a:r>
            <a:endParaRPr lang="zh-HK" altLang="en-US" sz="2000" b="1" dirty="0">
              <a:solidFill>
                <a:srgbClr val="FF0000"/>
              </a:solidFill>
              <a:latin typeface="+mj-ea"/>
            </a:endParaRPr>
          </a:p>
          <a:p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2" y="2757712"/>
            <a:ext cx="1713029" cy="12192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94432" y="4555609"/>
            <a:ext cx="55013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由於市面消毒用品</a:t>
            </a:r>
            <a:r>
              <a:rPr lang="zh-TW" alt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要求上升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，令</a:t>
            </a:r>
            <a:r>
              <a:rPr lang="zh-TW" altLang="en-US" sz="2000" b="1" dirty="0" smtClean="0">
                <a:solidFill>
                  <a:srgbClr val="FF0000"/>
                </a:solidFill>
                <a:latin typeface="Roboto"/>
              </a:rPr>
              <a:t>價格大幅上漲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。同時，</a:t>
            </a:r>
            <a:r>
              <a:rPr lang="zh-TW" altLang="en-US" sz="2000" b="1" dirty="0">
                <a:solidFill>
                  <a:srgbClr val="FF0000"/>
                </a:solidFill>
                <a:latin typeface="Roboto"/>
              </a:rPr>
              <a:t>消毒</a:t>
            </a:r>
            <a:r>
              <a:rPr lang="zh-TW" altLang="en-US" sz="2000" b="1" dirty="0" smtClean="0">
                <a:solidFill>
                  <a:srgbClr val="FF0000"/>
                </a:solidFill>
                <a:latin typeface="Roboto"/>
              </a:rPr>
              <a:t>用品更一度短缺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。為確保地盤工友的健康，因此決定製作及使用</a:t>
            </a:r>
            <a:r>
              <a:rPr lang="zh-TW" altLang="en-US" sz="2000" b="1" u="sng" dirty="0"/>
              <a:t>環保健康</a:t>
            </a:r>
            <a:r>
              <a:rPr lang="zh-TW" altLang="en-US" sz="2000" b="1" u="sng" dirty="0" smtClean="0"/>
              <a:t>消</a:t>
            </a:r>
            <a:r>
              <a:rPr lang="zh-TW" altLang="en-US" sz="2000" b="1" u="sng" dirty="0"/>
              <a:t>毒液</a:t>
            </a:r>
            <a:r>
              <a:rPr lang="en-US" altLang="zh-TW" sz="2000" b="1" u="sng" dirty="0"/>
              <a:t>(</a:t>
            </a:r>
            <a:r>
              <a:rPr lang="zh-TW" altLang="en-US" sz="2000" b="1" dirty="0"/>
              <a:t>次氯酸電解水</a:t>
            </a:r>
            <a:r>
              <a:rPr lang="en-US" altLang="zh-TW" sz="2000" b="1" dirty="0"/>
              <a:t>) 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。這一種較一般消毒用品更</a:t>
            </a:r>
            <a:r>
              <a:rPr lang="zh-TW" altLang="en-US" sz="2000" b="1" dirty="0" smtClean="0">
                <a:latin typeface="Roboto"/>
              </a:rPr>
              <a:t>安全有效</a:t>
            </a:r>
            <a:r>
              <a:rPr lang="zh-TW" altLang="en-US" sz="2000" b="1" dirty="0" smtClean="0">
                <a:solidFill>
                  <a:srgbClr val="0033CC"/>
                </a:solidFill>
                <a:latin typeface="Roboto"/>
              </a:rPr>
              <a:t>、</a:t>
            </a:r>
            <a:r>
              <a:rPr lang="zh-TW" altLang="en-US" sz="2000" b="1" dirty="0" smtClean="0">
                <a:latin typeface="Roboto"/>
              </a:rPr>
              <a:t>無副作用</a:t>
            </a:r>
            <a:r>
              <a:rPr lang="zh-TW" altLang="en-US" sz="2000" b="1" dirty="0" smtClean="0">
                <a:solidFill>
                  <a:srgbClr val="0033CC"/>
                </a:solidFill>
                <a:latin typeface="Roboto"/>
              </a:rPr>
              <a:t>、</a:t>
            </a:r>
            <a:r>
              <a:rPr lang="zh-TW" altLang="en-US" sz="2000" b="1" dirty="0" smtClean="0">
                <a:latin typeface="Roboto"/>
              </a:rPr>
              <a:t>製作簡易</a:t>
            </a:r>
            <a:r>
              <a:rPr lang="zh-TW" altLang="en-US" sz="2000" b="1" dirty="0" smtClean="0">
                <a:solidFill>
                  <a:srgbClr val="0033CC"/>
                </a:solidFill>
                <a:latin typeface="Roboto"/>
              </a:rPr>
              <a:t>、</a:t>
            </a:r>
            <a:r>
              <a:rPr lang="zh-TW" altLang="en-US" sz="2000" b="1" dirty="0" smtClean="0">
                <a:latin typeface="Roboto"/>
              </a:rPr>
              <a:t>源料穩定</a:t>
            </a:r>
            <a:r>
              <a:rPr lang="zh-TW" altLang="en-US" sz="2000" b="1" dirty="0" smtClean="0">
                <a:solidFill>
                  <a:srgbClr val="0033CC"/>
                </a:solidFill>
                <a:latin typeface="Roboto"/>
              </a:rPr>
              <a:t>、</a:t>
            </a:r>
            <a:r>
              <a:rPr lang="zh-TW" altLang="en-US" sz="2000" b="1" dirty="0" smtClean="0">
                <a:latin typeface="Roboto"/>
              </a:rPr>
              <a:t>成本便宜的多用途</a:t>
            </a:r>
            <a:r>
              <a:rPr lang="zh-TW" altLang="en-US" sz="2000" b="1" u="sng" dirty="0">
                <a:solidFill>
                  <a:schemeClr val="accent1"/>
                </a:solidFill>
              </a:rPr>
              <a:t>消毒液</a:t>
            </a:r>
            <a:r>
              <a:rPr lang="zh-TW" altLang="en-US" sz="2000" b="1" dirty="0" smtClean="0">
                <a:solidFill>
                  <a:schemeClr val="accent1"/>
                </a:solidFill>
                <a:latin typeface="Roboto"/>
              </a:rPr>
              <a:t>。</a:t>
            </a:r>
            <a:endParaRPr lang="en-US" altLang="zh-TW" sz="2000" b="1" dirty="0">
              <a:solidFill>
                <a:schemeClr val="accent1"/>
              </a:solidFill>
              <a:latin typeface="Roboto"/>
            </a:endParaRPr>
          </a:p>
          <a:p>
            <a:endParaRPr lang="zh-HK" altLang="en-US" sz="2400" b="1" dirty="0">
              <a:solidFill>
                <a:srgbClr val="FF0000"/>
              </a:solidFill>
              <a:latin typeface="+mj-ea"/>
            </a:endParaRPr>
          </a:p>
          <a:p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26937" r="17317" b="5723"/>
          <a:stretch/>
        </p:blipFill>
        <p:spPr>
          <a:xfrm>
            <a:off x="2161065" y="2362827"/>
            <a:ext cx="1510346" cy="197689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2" y="4400043"/>
            <a:ext cx="2934727" cy="2201045"/>
          </a:xfrm>
          <a:prstGeom prst="rect">
            <a:avLst/>
          </a:prstGeom>
        </p:spPr>
      </p:pic>
      <p:pic>
        <p:nvPicPr>
          <p:cNvPr id="2" name="20200615_1514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4800" y="259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0"/>
    </mc:Choice>
    <mc:Fallback xmlns="">
      <p:transition spd="slow" advTm="6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6885" y="97336"/>
            <a:ext cx="8610600" cy="85200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GB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No. DE/2018/17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Enhancement of </a:t>
            </a:r>
            <a:r>
              <a:rPr lang="en-US" altLang="zh-TW" sz="1200" b="1" dirty="0" err="1">
                <a:latin typeface="Arial Rounded MT Bold" pitchFamily="34" charset="0"/>
                <a:ea typeface="Gulim" pitchFamily="34" charset="-127"/>
                <a:cs typeface="Arial" pitchFamily="34" charset="0"/>
              </a:rPr>
              <a:t>Deodourisation</a:t>
            </a: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 System 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at Stonecutters Island Sewage Treatment Works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GB" altLang="zh-TW" sz="1200" b="1" dirty="0" smtClean="0">
              <a:latin typeface="Arial Rounded MT Bold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5" y="97336"/>
            <a:ext cx="2729780" cy="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9563" y="878978"/>
            <a:ext cx="88792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9900FF"/>
                </a:solidFill>
              </a:rPr>
              <a:t>環保健康</a:t>
            </a:r>
            <a:r>
              <a:rPr lang="zh-TW" altLang="en-US" sz="4000" b="1" dirty="0" smtClean="0">
                <a:solidFill>
                  <a:srgbClr val="9900FF"/>
                </a:solidFill>
              </a:rPr>
              <a:t>消毒液 </a:t>
            </a:r>
            <a:r>
              <a:rPr lang="en-US" altLang="zh-TW" sz="3200" b="1" dirty="0" smtClean="0">
                <a:solidFill>
                  <a:srgbClr val="9900FF"/>
                </a:solidFill>
              </a:rPr>
              <a:t>- </a:t>
            </a:r>
            <a:r>
              <a:rPr lang="zh-TW" altLang="en-US" sz="3200" b="1" u="sng" dirty="0" smtClean="0">
                <a:solidFill>
                  <a:srgbClr val="9900FF"/>
                </a:solidFill>
              </a:rPr>
              <a:t>次氯酸</a:t>
            </a:r>
            <a:r>
              <a:rPr lang="zh-TW" altLang="en-US" sz="3200" b="1" u="sng" dirty="0">
                <a:solidFill>
                  <a:srgbClr val="9900FF"/>
                </a:solidFill>
              </a:rPr>
              <a:t>電解水</a:t>
            </a:r>
            <a:r>
              <a:rPr lang="en-US" altLang="zh-TW" sz="3200" b="1" dirty="0">
                <a:solidFill>
                  <a:srgbClr val="9900FF"/>
                </a:solidFill>
              </a:rPr>
              <a:t>(HOCL</a:t>
            </a:r>
            <a:r>
              <a:rPr lang="en-US" altLang="zh-TW" sz="3200" b="1" dirty="0" smtClean="0">
                <a:solidFill>
                  <a:srgbClr val="9900FF"/>
                </a:solidFill>
              </a:rPr>
              <a:t>)</a:t>
            </a:r>
          </a:p>
          <a:p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09563" y="1564952"/>
            <a:ext cx="666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次氯酸電解水</a:t>
            </a:r>
            <a:r>
              <a:rPr lang="zh-TW" altLang="en-US" sz="2400" dirty="0"/>
              <a:t>製作</a:t>
            </a:r>
            <a:r>
              <a:rPr lang="zh-TW" altLang="en-US" sz="2400" dirty="0" smtClean="0"/>
              <a:t>方法</a:t>
            </a:r>
            <a:r>
              <a:rPr lang="en-US" altLang="zh-TW" sz="2400" dirty="0" smtClean="0"/>
              <a:t>: </a:t>
            </a:r>
            <a:endParaRPr lang="en-US" altLang="zh-TW" sz="2400" dirty="0"/>
          </a:p>
          <a:p>
            <a:r>
              <a:rPr lang="zh-TW" altLang="en-US" dirty="0"/>
              <a:t>將</a:t>
            </a:r>
            <a:r>
              <a:rPr lang="zh-TW" altLang="en-US" dirty="0" smtClean="0"/>
              <a:t>三克鹽及 </a:t>
            </a:r>
            <a:r>
              <a:rPr lang="en-US" altLang="zh-TW" dirty="0" smtClean="0"/>
              <a:t>400</a:t>
            </a:r>
            <a:r>
              <a:rPr lang="zh-TW" altLang="en-US" dirty="0" smtClean="0"/>
              <a:t>毫升水</a:t>
            </a:r>
            <a:r>
              <a:rPr lang="zh-TW" altLang="en-US" dirty="0"/>
              <a:t>， 放入電解儀器， </a:t>
            </a:r>
            <a:r>
              <a:rPr lang="zh-TW" altLang="en-US" dirty="0" smtClean="0"/>
              <a:t>進行三分鐘的電解過程後，便</a:t>
            </a:r>
            <a:r>
              <a:rPr lang="zh-TW" altLang="en-US" dirty="0"/>
              <a:t>能製作</a:t>
            </a:r>
            <a:r>
              <a:rPr lang="zh-TW" altLang="en-US" dirty="0" smtClean="0"/>
              <a:t>成功。</a:t>
            </a:r>
            <a:endParaRPr lang="en-US" altLang="zh-TW" sz="2000" b="1" dirty="0">
              <a:solidFill>
                <a:srgbClr val="9900FF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u"/>
            </a:pPr>
            <a:r>
              <a:rPr lang="zh-HK" altLang="en-US" sz="1400" b="1" dirty="0" smtClean="0"/>
              <a:t>化學式</a:t>
            </a:r>
            <a:r>
              <a:rPr lang="en-US" altLang="zh-HK" sz="1400" b="1" dirty="0" smtClean="0"/>
              <a:t>:  </a:t>
            </a:r>
            <a:r>
              <a:rPr lang="en-US" altLang="zh-HK" sz="1400" b="1" u="sng" dirty="0" smtClean="0"/>
              <a:t>2Cl-</a:t>
            </a:r>
            <a:r>
              <a:rPr lang="en-US" altLang="zh-HK" sz="1400" b="1" u="sng" dirty="0"/>
              <a:t>(</a:t>
            </a:r>
            <a:r>
              <a:rPr lang="zh-HK" altLang="en-US" sz="1400" b="1" u="sng" dirty="0"/>
              <a:t>氯離子</a:t>
            </a:r>
            <a:r>
              <a:rPr lang="en-US" altLang="zh-HK" sz="1400" b="1" u="sng" dirty="0"/>
              <a:t>)−&gt; Cl2(</a:t>
            </a:r>
            <a:r>
              <a:rPr lang="zh-HK" altLang="en-US" sz="1400" b="1" u="sng" dirty="0"/>
              <a:t>氯氣</a:t>
            </a:r>
            <a:r>
              <a:rPr lang="en-US" altLang="zh-HK" sz="1400" b="1" u="sng" dirty="0"/>
              <a:t>)  + 2e−(</a:t>
            </a:r>
            <a:r>
              <a:rPr lang="zh-HK" altLang="en-US" sz="1400" b="1" u="sng" dirty="0"/>
              <a:t>電子</a:t>
            </a:r>
            <a:r>
              <a:rPr lang="en-US" altLang="zh-HK" sz="1400" b="1" u="sng" dirty="0"/>
              <a:t>) </a:t>
            </a:r>
            <a:endParaRPr lang="zh-HK" altLang="en-US" sz="1400" u="sng" dirty="0"/>
          </a:p>
          <a:p>
            <a:pPr algn="ctr"/>
            <a:r>
              <a:rPr lang="en-US" altLang="zh-HK" sz="1400" b="1" dirty="0" smtClean="0"/>
              <a:t>                  </a:t>
            </a:r>
            <a:r>
              <a:rPr lang="en-US" altLang="zh-HK" sz="1400" b="1" u="sng" dirty="0" smtClean="0"/>
              <a:t>Cl2 </a:t>
            </a:r>
            <a:r>
              <a:rPr lang="en-US" altLang="zh-HK" sz="1400" b="1" u="sng" dirty="0"/>
              <a:t>+ H2O ⇌ </a:t>
            </a:r>
            <a:r>
              <a:rPr lang="en-US" altLang="zh-HK" sz="1400" b="1" u="sng" dirty="0" err="1"/>
              <a:t>HOCl</a:t>
            </a:r>
            <a:r>
              <a:rPr lang="en-US" altLang="zh-HK" sz="1400" b="1" u="sng" dirty="0"/>
              <a:t> + </a:t>
            </a:r>
            <a:r>
              <a:rPr lang="en-US" altLang="zh-HK" sz="1400" b="1" u="sng" dirty="0" err="1"/>
              <a:t>HCl</a:t>
            </a:r>
            <a:endParaRPr lang="en-US" altLang="zh-HK" sz="1400" u="sng" dirty="0"/>
          </a:p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6885" y="3334721"/>
            <a:ext cx="7052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dirty="0" smtClean="0"/>
              <a:t>次氯酸</a:t>
            </a:r>
            <a:r>
              <a:rPr lang="en-US" altLang="zh-TW" dirty="0" smtClean="0"/>
              <a:t>(HOCL)</a:t>
            </a:r>
            <a:r>
              <a:rPr lang="zh-TW" altLang="en-US" dirty="0" smtClean="0"/>
              <a:t>，</a:t>
            </a:r>
            <a:r>
              <a:rPr lang="zh-HK" altLang="en-US" dirty="0" smtClean="0"/>
              <a:t> </a:t>
            </a:r>
            <a:r>
              <a:rPr lang="zh-HK" altLang="en-US" dirty="0"/>
              <a:t>人體血液白血球中具有次氯酸</a:t>
            </a:r>
            <a:r>
              <a:rPr lang="zh-HK" altLang="en-US" dirty="0" smtClean="0"/>
              <a:t>成</a:t>
            </a:r>
            <a:r>
              <a:rPr lang="zh-TW" altLang="en-US" dirty="0" smtClean="0"/>
              <a:t>分，</a:t>
            </a:r>
            <a:r>
              <a:rPr lang="zh-TW" altLang="en-US" dirty="0"/>
              <a:t>故</a:t>
            </a:r>
            <a:r>
              <a:rPr lang="zh-HK" altLang="en-US" dirty="0" smtClean="0"/>
              <a:t>微</a:t>
            </a:r>
            <a:r>
              <a:rPr lang="zh-HK" altLang="en-US" dirty="0"/>
              <a:t>酸性次氯酸水是</a:t>
            </a:r>
            <a:r>
              <a:rPr lang="zh-HK" altLang="en-US" b="1" u="sng" dirty="0">
                <a:solidFill>
                  <a:srgbClr val="0000FF"/>
                </a:solidFill>
              </a:rPr>
              <a:t>最不傷害人體且具瞬間殺菌能力的消毒液</a:t>
            </a:r>
            <a:r>
              <a:rPr lang="zh-HK" altLang="en-US" dirty="0" smtClean="0"/>
              <a:t>。</a:t>
            </a:r>
            <a:endParaRPr lang="en-US" altLang="zh-HK" dirty="0" smtClean="0"/>
          </a:p>
          <a:p>
            <a:endParaRPr lang="en-US" altLang="zh-HK" dirty="0"/>
          </a:p>
          <a:p>
            <a:r>
              <a:rPr lang="zh-HK" altLang="en-US" dirty="0" smtClean="0"/>
              <a:t>具有</a:t>
            </a:r>
            <a:r>
              <a:rPr lang="zh-HK" altLang="en-US" dirty="0"/>
              <a:t>強勁的氧化</a:t>
            </a:r>
            <a:r>
              <a:rPr lang="zh-HK" altLang="en-US" dirty="0" smtClean="0"/>
              <a:t>能力</a:t>
            </a:r>
            <a:r>
              <a:rPr lang="zh-TW" altLang="en-US" dirty="0" smtClean="0"/>
              <a:t>，</a:t>
            </a:r>
            <a:r>
              <a:rPr lang="zh-HK" altLang="en-US" dirty="0" smtClean="0"/>
              <a:t>能</a:t>
            </a:r>
            <a:r>
              <a:rPr lang="zh-HK" altLang="en-US" b="1" u="sng" dirty="0">
                <a:solidFill>
                  <a:srgbClr val="0000FF"/>
                </a:solidFill>
              </a:rPr>
              <a:t>迅速破壞有害微生物細胞膜</a:t>
            </a:r>
            <a:r>
              <a:rPr lang="zh-HK" altLang="en-US" dirty="0"/>
              <a:t>， 並摧毀吸附於細胞膜表面上的病毒</a:t>
            </a:r>
            <a:r>
              <a:rPr lang="zh-HK" altLang="en-US" dirty="0" smtClean="0"/>
              <a:t>蛋白質壁</a:t>
            </a:r>
            <a:r>
              <a:rPr lang="zh-TW" altLang="en-US" smtClean="0"/>
              <a:t>，</a:t>
            </a:r>
            <a:r>
              <a:rPr lang="zh-HK" altLang="en-US" smtClean="0"/>
              <a:t>細胞膜</a:t>
            </a:r>
            <a:r>
              <a:rPr lang="zh-HK" altLang="en-US" dirty="0"/>
              <a:t>蛋白質成分能使其脫落無法再感染</a:t>
            </a:r>
            <a:r>
              <a:rPr lang="zh-HK" altLang="en-US" dirty="0" smtClean="0"/>
              <a:t>病菌</a:t>
            </a:r>
            <a:r>
              <a:rPr lang="zh-TW" altLang="en-US" dirty="0" smtClean="0"/>
              <a:t>，</a:t>
            </a:r>
            <a:r>
              <a:rPr lang="zh-HK" altLang="en-US" dirty="0" smtClean="0"/>
              <a:t>且</a:t>
            </a:r>
            <a:r>
              <a:rPr lang="zh-HK" altLang="en-US" dirty="0"/>
              <a:t>與微生物及有機物作用後能</a:t>
            </a:r>
            <a:r>
              <a:rPr lang="zh-HK" altLang="en-US" b="1" u="sng" dirty="0">
                <a:solidFill>
                  <a:srgbClr val="0000FF"/>
                </a:solidFill>
              </a:rPr>
              <a:t>立即還原為水</a:t>
            </a:r>
            <a:r>
              <a:rPr lang="zh-HK" altLang="en-US" dirty="0"/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l="67000" t="39185" r="16000" b="33852"/>
          <a:stretch/>
        </p:blipFill>
        <p:spPr>
          <a:xfrm>
            <a:off x="4517405" y="5255926"/>
            <a:ext cx="1590519" cy="141899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/>
          <a:srcRect l="40500" t="39185" r="42459" b="33852"/>
          <a:stretch/>
        </p:blipFill>
        <p:spPr>
          <a:xfrm>
            <a:off x="2080516" y="5271058"/>
            <a:ext cx="1591947" cy="141679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06335" y="5407228"/>
            <a:ext cx="117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病毒接觸</a:t>
            </a:r>
            <a:r>
              <a:rPr lang="en-US" altLang="zh-TW" u="sng" dirty="0" smtClean="0">
                <a:solidFill>
                  <a:srgbClr val="FF0000"/>
                </a:solidFill>
              </a:rPr>
              <a:t>HOCL</a:t>
            </a:r>
            <a:r>
              <a:rPr lang="zh-TW" altLang="en-US" u="sng" dirty="0" smtClean="0">
                <a:solidFill>
                  <a:srgbClr val="FF0000"/>
                </a:solidFill>
              </a:rPr>
              <a:t>前</a:t>
            </a:r>
            <a:endParaRPr lang="zh-HK" altLang="en-US" u="sng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34778" y="5366046"/>
            <a:ext cx="117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dirty="0" smtClean="0">
                <a:solidFill>
                  <a:srgbClr val="0000FF"/>
                </a:solidFill>
              </a:rPr>
              <a:t>病毒接觸</a:t>
            </a:r>
            <a:r>
              <a:rPr lang="en-US" altLang="zh-TW" u="sng" dirty="0" smtClean="0">
                <a:solidFill>
                  <a:srgbClr val="0000FF"/>
                </a:solidFill>
              </a:rPr>
              <a:t>HOCL</a:t>
            </a:r>
            <a:r>
              <a:rPr lang="zh-TW" altLang="en-US" u="sng" dirty="0">
                <a:solidFill>
                  <a:srgbClr val="0000FF"/>
                </a:solidFill>
              </a:rPr>
              <a:t>後</a:t>
            </a:r>
            <a:endParaRPr lang="zh-HK" altLang="en-US" u="sng" dirty="0">
              <a:solidFill>
                <a:srgbClr val="0000FF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3784922" y="5730393"/>
            <a:ext cx="633701" cy="27621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/>
          <a:srcRect l="78322" t="15543" r="12960" b="40468"/>
          <a:stretch/>
        </p:blipFill>
        <p:spPr>
          <a:xfrm>
            <a:off x="7507741" y="1660620"/>
            <a:ext cx="1378267" cy="3911848"/>
          </a:xfrm>
          <a:prstGeom prst="rect">
            <a:avLst/>
          </a:prstGeom>
        </p:spPr>
      </p:pic>
      <p:pic>
        <p:nvPicPr>
          <p:cNvPr id="6" name="20200615_1532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9577" y="183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00"/>
    </mc:Choice>
    <mc:Fallback xmlns="">
      <p:transition spd="slow" advTm="5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" y="76200"/>
            <a:ext cx="8610600" cy="89607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GB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No. DE/2018/17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Enhancement of </a:t>
            </a:r>
            <a:r>
              <a:rPr lang="en-US" altLang="zh-TW" sz="1200" b="1" dirty="0" err="1">
                <a:latin typeface="Arial Rounded MT Bold" pitchFamily="34" charset="0"/>
                <a:ea typeface="Gulim" pitchFamily="34" charset="-127"/>
                <a:cs typeface="Arial" pitchFamily="34" charset="0"/>
              </a:rPr>
              <a:t>Deodourisation</a:t>
            </a: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 System 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at Stonecutters Island Sewage Treatment Works</a:t>
            </a:r>
          </a:p>
        </p:txBody>
      </p:sp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5" y="72635"/>
            <a:ext cx="2729780" cy="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7017" y="932470"/>
            <a:ext cx="84304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zh-TW" altLang="en-US" sz="3200" b="1" u="sng" dirty="0">
                <a:solidFill>
                  <a:schemeClr val="accent1"/>
                </a:solidFill>
              </a:rPr>
              <a:t>環保健康消毒液</a:t>
            </a:r>
            <a:r>
              <a:rPr lang="en-US" altLang="zh-TW" sz="3200" b="1" u="sng" dirty="0">
                <a:solidFill>
                  <a:schemeClr val="accent1"/>
                </a:solidFill>
              </a:rPr>
              <a:t>(</a:t>
            </a:r>
            <a:r>
              <a:rPr lang="zh-TW" altLang="en-US" sz="3200" b="1" dirty="0">
                <a:solidFill>
                  <a:schemeClr val="accent1"/>
                </a:solidFill>
              </a:rPr>
              <a:t>次氯酸電解水</a:t>
            </a:r>
            <a:r>
              <a:rPr lang="en-US" altLang="zh-TW" sz="3200" b="1" dirty="0">
                <a:solidFill>
                  <a:schemeClr val="accent1"/>
                </a:solidFill>
              </a:rPr>
              <a:t>)</a:t>
            </a:r>
            <a:r>
              <a:rPr lang="zh-TW" altLang="en-US" sz="3200" b="1" dirty="0">
                <a:solidFill>
                  <a:schemeClr val="accent1"/>
                </a:solidFill>
              </a:rPr>
              <a:t>的應用</a:t>
            </a:r>
            <a:endParaRPr lang="en-US" altLang="zh-HK" sz="3200" b="1" u="sng" dirty="0">
              <a:solidFill>
                <a:schemeClr val="accent1"/>
              </a:solidFill>
            </a:endParaRPr>
          </a:p>
          <a:p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5" y="1600248"/>
            <a:ext cx="1734465" cy="23126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05" y="1554509"/>
            <a:ext cx="2652036" cy="19890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05" y="4125772"/>
            <a:ext cx="2729780" cy="20473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568857"/>
            <a:ext cx="2632906" cy="19746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26667" r="11988" b="-5037"/>
          <a:stretch/>
        </p:blipFill>
        <p:spPr>
          <a:xfrm>
            <a:off x="750835" y="4310438"/>
            <a:ext cx="1677405" cy="201870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73874" y="394110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消毒個人防護裝備</a:t>
            </a:r>
            <a:endParaRPr lang="zh-HK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677565" y="35435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消毒機械駕駛室</a:t>
            </a:r>
            <a:endParaRPr lang="zh-HK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048597" y="35435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消毒衣服</a:t>
            </a:r>
            <a:endParaRPr lang="zh-HK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817765" y="62013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消毒公用設備</a:t>
            </a:r>
            <a:endParaRPr lang="zh-HK" altLang="en-US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06401" y="6201345"/>
            <a:ext cx="25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放置於休息及工作位置，可方便工友使用。</a:t>
            </a:r>
            <a:endParaRPr lang="zh-HK" altLang="en-US" b="1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23" y="4125772"/>
            <a:ext cx="2729780" cy="2047335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198253" y="61874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消毒雙手</a:t>
            </a:r>
            <a:endParaRPr lang="zh-HK" altLang="en-US" b="1" dirty="0"/>
          </a:p>
        </p:txBody>
      </p:sp>
      <p:pic>
        <p:nvPicPr>
          <p:cNvPr id="2" name="20200615_1541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73011" y="216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" y="76200"/>
            <a:ext cx="8610600" cy="89607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GB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No. DE/2018/17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Enhancement of </a:t>
            </a:r>
            <a:r>
              <a:rPr lang="en-US" altLang="zh-TW" sz="1200" b="1" dirty="0" err="1">
                <a:latin typeface="Arial Rounded MT Bold" pitchFamily="34" charset="0"/>
                <a:ea typeface="Gulim" pitchFamily="34" charset="-127"/>
                <a:cs typeface="Arial" pitchFamily="34" charset="0"/>
              </a:rPr>
              <a:t>Deodourisation</a:t>
            </a: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 System </a:t>
            </a: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at Stonecutters Island Sewage Treatment Works</a:t>
            </a:r>
          </a:p>
        </p:txBody>
      </p:sp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5" y="72635"/>
            <a:ext cx="2729780" cy="7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15725" y="854277"/>
            <a:ext cx="84304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與一般清潔消毒劑的比較</a:t>
            </a:r>
            <a:endParaRPr lang="zh-TW" alt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s://ct.yimg.com/xd/api/res/1.2/6rYNigJkUQPEQvWsZQNWIw--/YXBwaWQ9eXR3YXVjdGlvbnNlcnZpY2U7aD01MjQ7cT04NTtyb3RhdGU9YXV0bzt3PTgwMA--/https:/s.yimg.com/ob/image/0ec1b2d9-7e5f-4221-9ede-ee9c6ed6b36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t="19003" r="-414" b="185"/>
          <a:stretch/>
        </p:blipFill>
        <p:spPr bwMode="auto">
          <a:xfrm>
            <a:off x="731107" y="1466838"/>
            <a:ext cx="5506598" cy="34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23520" y="5024180"/>
            <a:ext cx="41960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9900FF"/>
                </a:solidFill>
              </a:rPr>
              <a:t>環保健康消</a:t>
            </a:r>
            <a:r>
              <a:rPr lang="zh-TW" altLang="en-US" sz="2400" b="1" dirty="0">
                <a:solidFill>
                  <a:srgbClr val="9900FF"/>
                </a:solidFill>
              </a:rPr>
              <a:t>毒液 </a:t>
            </a:r>
            <a:r>
              <a:rPr lang="en-US" altLang="zh-TW" b="1" dirty="0">
                <a:solidFill>
                  <a:srgbClr val="9900FF"/>
                </a:solidFill>
              </a:rPr>
              <a:t>- </a:t>
            </a:r>
            <a:r>
              <a:rPr lang="zh-TW" altLang="en-US" b="1" u="sng" dirty="0">
                <a:solidFill>
                  <a:srgbClr val="9900FF"/>
                </a:solidFill>
              </a:rPr>
              <a:t>次氯酸電解</a:t>
            </a:r>
            <a:r>
              <a:rPr lang="zh-TW" altLang="en-US" b="1" u="sng" dirty="0" smtClean="0">
                <a:solidFill>
                  <a:srgbClr val="9900FF"/>
                </a:solidFill>
              </a:rPr>
              <a:t>水</a:t>
            </a:r>
            <a:endParaRPr lang="en-US" altLang="zh-TW" b="1" dirty="0">
              <a:solidFill>
                <a:srgbClr val="99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HK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消毒</a:t>
            </a:r>
            <a:r>
              <a:rPr lang="zh-HK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後遇水、遇熱、遇光易</a:t>
            </a:r>
            <a:r>
              <a:rPr lang="zh-HK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分解</a:t>
            </a:r>
            <a:r>
              <a:rPr lang="zh-TW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16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HK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</a:t>
            </a:r>
            <a:r>
              <a:rPr lang="zh-HK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殘留物污染</a:t>
            </a:r>
            <a:r>
              <a:rPr lang="en-US" altLang="zh-HK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HK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無環境危害</a:t>
            </a:r>
            <a:r>
              <a:rPr lang="zh-HK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HK" sz="16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HK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次氯酸</a:t>
            </a:r>
            <a:r>
              <a:rPr lang="zh-HK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消毒液中沒有游離氯</a:t>
            </a:r>
            <a:r>
              <a:rPr lang="en-US" altLang="zh-HK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HK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不會</a:t>
            </a:r>
            <a:r>
              <a:rPr lang="zh-HK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與其他</a:t>
            </a:r>
            <a:r>
              <a:rPr lang="zh-HK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有機物發生化學反應生成致癌</a:t>
            </a:r>
            <a:r>
              <a:rPr lang="zh-HK" altLang="en-U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的有機化合物。</a:t>
            </a:r>
            <a:endParaRPr lang="zh-HK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4419600" y="5402941"/>
            <a:ext cx="482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600" dirty="0"/>
              <a:t>無毒無害</a:t>
            </a:r>
            <a:r>
              <a:rPr lang="zh-TW" altLang="en-US" sz="1600" dirty="0" smtClean="0"/>
              <a:t>，高殺菌</a:t>
            </a:r>
            <a:r>
              <a:rPr lang="zh-TW" altLang="en-US" sz="1600" dirty="0"/>
              <a:t>能力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600" dirty="0" smtClean="0"/>
              <a:t>品質</a:t>
            </a:r>
            <a:r>
              <a:rPr lang="zh-TW" altLang="en-US" sz="1600" dirty="0"/>
              <a:t>純淨，使用食用鹽和水作為原料，不產生其他雜質物質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504237"/>
            <a:ext cx="1879292" cy="25057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472308" y="4258337"/>
            <a:ext cx="2418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1600" dirty="0">
                <a:latin typeface="Roboto"/>
              </a:rPr>
              <a:t>一般清潔</a:t>
            </a:r>
            <a:r>
              <a:rPr lang="zh-TW" altLang="en-US" sz="1600" dirty="0" smtClean="0">
                <a:latin typeface="Roboto"/>
              </a:rPr>
              <a:t>消毒劑會對人體造成刺激或危害</a:t>
            </a:r>
            <a:endParaRPr lang="zh-TW" altLang="en-US" sz="1600" dirty="0"/>
          </a:p>
        </p:txBody>
      </p:sp>
      <p:pic>
        <p:nvPicPr>
          <p:cNvPr id="4" name="20200615_1556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174344"/>
            <a:ext cx="609600" cy="5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Grp="1" noChangeArrowheads="1"/>
          </p:cNvSpPr>
          <p:nvPr>
            <p:ph sz="quarter" idx="13"/>
          </p:nvPr>
        </p:nvSpPr>
        <p:spPr>
          <a:xfrm>
            <a:off x="279481" y="4198515"/>
            <a:ext cx="8280238" cy="1217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algn="ctr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7200" b="1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zh-TW" altLang="en-US" sz="7200" b="1" dirty="0" smtClean="0">
                <a:solidFill>
                  <a:schemeClr val="accent1">
                    <a:lumMod val="75000"/>
                  </a:schemeClr>
                </a:solidFill>
              </a:rPr>
              <a:t>多謝</a:t>
            </a:r>
            <a:r>
              <a:rPr lang="en-US" altLang="zh-TW" sz="7200" b="1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endParaRPr lang="en-US" altLang="zh-HK" sz="7200" b="1" u="sng" dirty="0" smtClean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" y="76200"/>
            <a:ext cx="8610600" cy="76875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GB" altLang="zh-TW" sz="1200" b="1" dirty="0" smtClean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No</a:t>
            </a:r>
            <a:r>
              <a:rPr lang="en-GB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. DE/2018/17</a:t>
            </a:r>
            <a:endParaRPr lang="en-GB" altLang="zh-TW" sz="1200" b="1" dirty="0" smtClean="0">
              <a:latin typeface="Arial Rounded MT Bold" pitchFamily="34" charset="0"/>
              <a:ea typeface="Gulim" pitchFamily="34" charset="-127"/>
              <a:cs typeface="Arial" pitchFamily="34" charset="0"/>
            </a:endParaRP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Enhancement of </a:t>
            </a:r>
            <a:r>
              <a:rPr lang="en-US" altLang="zh-TW" sz="1200" b="1" dirty="0" err="1">
                <a:latin typeface="Arial Rounded MT Bold" pitchFamily="34" charset="0"/>
                <a:ea typeface="Gulim" pitchFamily="34" charset="-127"/>
                <a:cs typeface="Arial" pitchFamily="34" charset="0"/>
              </a:rPr>
              <a:t>Deodourisation</a:t>
            </a: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 System </a:t>
            </a:r>
            <a:endParaRPr lang="en-US" altLang="zh-TW" sz="1200" b="1" dirty="0" smtClean="0">
              <a:latin typeface="Arial Rounded MT Bold" pitchFamily="34" charset="0"/>
              <a:ea typeface="Gulim" pitchFamily="34" charset="-127"/>
              <a:cs typeface="Arial" pitchFamily="34" charset="0"/>
            </a:endParaRPr>
          </a:p>
          <a:p>
            <a:pPr marL="0" indent="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altLang="zh-TW" sz="1200" b="1" dirty="0" smtClean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at </a:t>
            </a:r>
            <a:r>
              <a:rPr lang="en-US" altLang="zh-TW" sz="1200" b="1" dirty="0">
                <a:latin typeface="Arial Rounded MT Bold" pitchFamily="34" charset="0"/>
                <a:ea typeface="Gulim" pitchFamily="34" charset="-127"/>
                <a:cs typeface="Arial" pitchFamily="34" charset="0"/>
              </a:rPr>
              <a:t>Stonecutters Island Sewage Treatment Works</a:t>
            </a:r>
          </a:p>
        </p:txBody>
      </p:sp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28" y="76200"/>
            <a:ext cx="3240618" cy="9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0200615_1455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235352"/>
            <a:ext cx="609600" cy="609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74535" y="192156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zh-TW" altLang="en-US" sz="7200" b="1" u="sng" dirty="0" smtClean="0"/>
              <a:t>簡報完畢</a:t>
            </a:r>
            <a:endParaRPr lang="en-US" altLang="zh-HK" sz="7200" b="1" u="sng" dirty="0"/>
          </a:p>
        </p:txBody>
      </p:sp>
    </p:spTree>
    <p:extLst>
      <p:ext uri="{BB962C8B-B14F-4D97-AF65-F5344CB8AC3E}">
        <p14:creationId xmlns:p14="http://schemas.microsoft.com/office/powerpoint/2010/main" val="24555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699_slide">
  <a:themeElements>
    <a:clrScheme name="Default Design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自訂 6">
      <a:dk1>
        <a:sysClr val="windowText" lastClr="000000"/>
      </a:dk1>
      <a:lt1>
        <a:sysClr val="window" lastClr="FFFFFF"/>
      </a:lt1>
      <a:dk2>
        <a:srgbClr val="FFC00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ind_0699_slide</Template>
  <TotalTime>12652</TotalTime>
  <Words>535</Words>
  <Application>Microsoft Office PowerPoint</Application>
  <PresentationFormat>如螢幕大小 (4:3)</PresentationFormat>
  <Paragraphs>57</Paragraphs>
  <Slides>6</Slides>
  <Notes>0</Notes>
  <HiddenSlides>0</HiddenSlides>
  <MMClips>6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Gulim</vt:lpstr>
      <vt:lpstr>Roboto</vt:lpstr>
      <vt:lpstr>Microsoft JhengHei</vt:lpstr>
      <vt:lpstr>Microsoft JhengHei</vt:lpstr>
      <vt:lpstr>新細明體</vt:lpstr>
      <vt:lpstr>Arial</vt:lpstr>
      <vt:lpstr>Arial Rounded MT Bold</vt:lpstr>
      <vt:lpstr>Georgia</vt:lpstr>
      <vt:lpstr>Trebuchet MS</vt:lpstr>
      <vt:lpstr>Wingdings</vt:lpstr>
      <vt:lpstr>ind_0699_slide</vt:lpstr>
      <vt:lpstr>1_Default Design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jane.chan</dc:creator>
  <cp:lastModifiedBy>Sam Cheung</cp:lastModifiedBy>
  <cp:revision>1267</cp:revision>
  <cp:lastPrinted>2017-12-11T10:44:58Z</cp:lastPrinted>
  <dcterms:created xsi:type="dcterms:W3CDTF">2015-05-19T11:05:46Z</dcterms:created>
  <dcterms:modified xsi:type="dcterms:W3CDTF">2020-06-15T08:15:33Z</dcterms:modified>
</cp:coreProperties>
</file>