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71" r:id="rId4"/>
    <p:sldId id="258" r:id="rId5"/>
    <p:sldId id="259" r:id="rId6"/>
    <p:sldId id="260" r:id="rId7"/>
    <p:sldId id="273" r:id="rId8"/>
    <p:sldId id="261" r:id="rId9"/>
    <p:sldId id="262" r:id="rId10"/>
    <p:sldId id="263" r:id="rId11"/>
    <p:sldId id="264" r:id="rId12"/>
    <p:sldId id="267" r:id="rId13"/>
    <p:sldId id="272" r:id="rId14"/>
    <p:sldId id="268" r:id="rId15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5" autoAdjust="0"/>
  </p:normalViewPr>
  <p:slideViewPr>
    <p:cSldViewPr>
      <p:cViewPr>
        <p:scale>
          <a:sx n="86" d="100"/>
          <a:sy n="86" d="100"/>
        </p:scale>
        <p:origin x="-7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-22152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518507" y="54868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75261" y="2144410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BBE9A7B-DAA0-4329-A8E9-4294C27579C0}" type="datetimeFigureOut">
              <a:rPr lang="zh-HK" altLang="en-US" smtClean="0"/>
              <a:t>26/4/2013</a:t>
            </a:fld>
            <a:endParaRPr lang="zh-HK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EBD71-DF8B-4175-BAD9-24B1C2FFE67F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18" name="Picture 3" descr="U:\Share\Jacky Choi\Safety initatives\photos\bird view 1 (4).JPG"/>
          <p:cNvPicPr>
            <a:picLocks noChangeAspect="1" noChangeArrowheads="1"/>
          </p:cNvPicPr>
          <p:nvPr userDrawn="1"/>
        </p:nvPicPr>
        <p:blipFill>
          <a:blip r:embed="rId2" cstate="print"/>
          <a:srcRect l="3169" t="2625" r="7545"/>
          <a:stretch>
            <a:fillRect/>
          </a:stretch>
        </p:blipFill>
        <p:spPr bwMode="auto">
          <a:xfrm>
            <a:off x="0" y="4204556"/>
            <a:ext cx="91440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A7B-DAA0-4329-A8E9-4294C27579C0}" type="datetimeFigureOut">
              <a:rPr lang="zh-HK" altLang="en-US" smtClean="0"/>
              <a:t>26/4/2013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BD71-DF8B-4175-BAD9-24B1C2FFE67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A7B-DAA0-4329-A8E9-4294C27579C0}" type="datetimeFigureOut">
              <a:rPr lang="zh-HK" altLang="en-US" smtClean="0"/>
              <a:t>26/4/2013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BD71-DF8B-4175-BAD9-24B1C2FFE67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82168"/>
            <a:ext cx="1944216" cy="5152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282168"/>
            <a:ext cx="1944216" cy="51521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82168"/>
            <a:ext cx="1944216" cy="51521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83796"/>
            <a:ext cx="1944216" cy="515218"/>
          </a:xfrm>
          <a:prstGeom prst="rect">
            <a:avLst/>
          </a:prstGeom>
        </p:spPr>
      </p:pic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A7B-DAA0-4329-A8E9-4294C27579C0}" type="datetimeFigureOut">
              <a:rPr lang="zh-HK" altLang="en-US" smtClean="0"/>
              <a:t>26/4/2013</a:t>
            </a:fld>
            <a:endParaRPr lang="zh-HK" altLang="en-US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BD71-DF8B-4175-BAD9-24B1C2FFE67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A7B-DAA0-4329-A8E9-4294C27579C0}" type="datetimeFigureOut">
              <a:rPr lang="zh-HK" altLang="en-US" smtClean="0"/>
              <a:t>26/4/2013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BD71-DF8B-4175-BAD9-24B1C2FFE67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A7B-DAA0-4329-A8E9-4294C27579C0}" type="datetimeFigureOut">
              <a:rPr lang="zh-HK" altLang="en-US" smtClean="0"/>
              <a:t>26/4/2013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BD71-DF8B-4175-BAD9-24B1C2FFE67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BE9A7B-DAA0-4329-A8E9-4294C27579C0}" type="datetimeFigureOut">
              <a:rPr lang="zh-HK" altLang="en-US" smtClean="0"/>
              <a:t>26/4/2013</a:t>
            </a:fld>
            <a:endParaRPr lang="zh-HK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EBD71-DF8B-4175-BAD9-24B1C2FFE67F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BBE9A7B-DAA0-4329-A8E9-4294C27579C0}" type="datetimeFigureOut">
              <a:rPr lang="zh-HK" altLang="en-US" smtClean="0"/>
              <a:t>26/4/2013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01EBD71-DF8B-4175-BAD9-24B1C2FFE67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A7B-DAA0-4329-A8E9-4294C27579C0}" type="datetimeFigureOut">
              <a:rPr lang="zh-HK" altLang="en-US" smtClean="0"/>
              <a:t>26/4/2013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BD71-DF8B-4175-BAD9-24B1C2FFE67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A7B-DAA0-4329-A8E9-4294C27579C0}" type="datetimeFigureOut">
              <a:rPr lang="zh-HK" altLang="en-US" smtClean="0"/>
              <a:t>26/4/2013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BD71-DF8B-4175-BAD9-24B1C2FFE67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A7B-DAA0-4329-A8E9-4294C27579C0}" type="datetimeFigureOut">
              <a:rPr lang="zh-HK" altLang="en-US" smtClean="0"/>
              <a:t>26/4/2013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BD71-DF8B-4175-BAD9-24B1C2FFE67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BBE9A7B-DAA0-4329-A8E9-4294C27579C0}" type="datetimeFigureOut">
              <a:rPr lang="zh-HK" altLang="en-US" smtClean="0"/>
              <a:t>26/4/2013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EBD71-DF8B-4175-BAD9-24B1C2FFE67F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av"/><Relationship Id="rId7" Type="http://schemas.openxmlformats.org/officeDocument/2006/relationships/image" Target="../media/image4.png"/><Relationship Id="rId2" Type="http://schemas.microsoft.com/office/2007/relationships/media" Target="../media/media13.wav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audio" Target="../media/media3.wav"/><Relationship Id="rId7" Type="http://schemas.openxmlformats.org/officeDocument/2006/relationships/image" Target="../media/image6.wmf"/><Relationship Id="rId2" Type="http://schemas.microsoft.com/office/2007/relationships/media" Target="../media/media3.wav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280920" cy="144016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altLang="zh-HK" sz="3200" b="1" u="sng" dirty="0" smtClean="0"/>
              <a:t>Innovative Safety Initiative Award </a:t>
            </a:r>
            <a:r>
              <a:rPr lang="en-US" altLang="zh-HK" sz="3200" b="1" u="sng" dirty="0"/>
              <a:t>2013</a:t>
            </a:r>
            <a:br>
              <a:rPr lang="en-US" altLang="zh-HK" sz="3200" b="1" u="sng" dirty="0"/>
            </a:br>
            <a:r>
              <a:rPr lang="en-US" altLang="zh-HK" sz="3200" b="1" u="sng" dirty="0"/>
              <a:t/>
            </a:r>
            <a:br>
              <a:rPr lang="en-US" altLang="zh-HK" sz="3200" b="1" u="sng" dirty="0"/>
            </a:br>
            <a:r>
              <a:rPr lang="en-US" altLang="zh-HK" sz="3200" b="1" u="sng" dirty="0"/>
              <a:t>Jointly </a:t>
            </a:r>
            <a:r>
              <a:rPr lang="en-US" altLang="zh-HK" sz="3200" b="1" u="sng" dirty="0" smtClean="0"/>
              <a:t>Organized </a:t>
            </a:r>
            <a:r>
              <a:rPr lang="en-US" altLang="zh-HK" sz="3200" b="1" u="sng" dirty="0"/>
              <a:t>by DEVB, CIC and </a:t>
            </a:r>
            <a:r>
              <a:rPr lang="en-US" altLang="zh-HK" sz="3200" b="1" u="sng" dirty="0" smtClean="0"/>
              <a:t>HKCA</a:t>
            </a:r>
            <a:endParaRPr lang="zh-HK" altLang="en-US" sz="3200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712968" cy="1752600"/>
          </a:xfrm>
        </p:spPr>
        <p:txBody>
          <a:bodyPr>
            <a:normAutofit/>
          </a:bodyPr>
          <a:lstStyle/>
          <a:p>
            <a:pPr algn="ctr"/>
            <a:r>
              <a:rPr lang="en-US" altLang="zh-HK" b="1" dirty="0" smtClean="0">
                <a:solidFill>
                  <a:schemeClr val="bg1"/>
                </a:solidFill>
              </a:rPr>
              <a:t>CHUN WO-CRGL-MBEC JOINT VENTURE</a:t>
            </a:r>
          </a:p>
          <a:p>
            <a:pPr algn="ctr"/>
            <a:r>
              <a:rPr lang="en-US" altLang="zh-HK" b="1" dirty="0" smtClean="0">
                <a:solidFill>
                  <a:schemeClr val="bg1"/>
                </a:solidFill>
              </a:rPr>
              <a:t>Contract </a:t>
            </a:r>
            <a:r>
              <a:rPr lang="en-US" altLang="zh-HK" b="1" dirty="0">
                <a:solidFill>
                  <a:schemeClr val="bg1"/>
                </a:solidFill>
              </a:rPr>
              <a:t>No. </a:t>
            </a:r>
            <a:r>
              <a:rPr lang="en-US" altLang="zh-HK" b="1" dirty="0" smtClean="0">
                <a:solidFill>
                  <a:schemeClr val="bg1"/>
                </a:solidFill>
              </a:rPr>
              <a:t>HY/2009/19</a:t>
            </a:r>
          </a:p>
          <a:p>
            <a:pPr algn="ctr"/>
            <a:r>
              <a:rPr lang="en-US" altLang="zh-HK" b="1" dirty="0">
                <a:solidFill>
                  <a:schemeClr val="bg1"/>
                </a:solidFill>
              </a:rPr>
              <a:t>Central- Wan Chai Bypass – Tunnel (North Point Section) and Island Eastern Corridor Link</a:t>
            </a:r>
            <a:endParaRPr lang="zh-HK" altLang="en-US" dirty="0">
              <a:solidFill>
                <a:schemeClr val="bg1"/>
              </a:solidFill>
            </a:endParaRPr>
          </a:p>
        </p:txBody>
      </p:sp>
      <p:pic>
        <p:nvPicPr>
          <p:cNvPr id="12" name="音訊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62"/>
    </mc:Choice>
    <mc:Fallback xmlns="">
      <p:transition spd="slow" advTm="17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9054" y="5733256"/>
            <a:ext cx="3962400" cy="59348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HK" sz="1800" dirty="0" smtClean="0">
                <a:latin typeface="Times New Roman" pitchFamily="18" charset="0"/>
                <a:cs typeface="Times New Roman" pitchFamily="18" charset="0"/>
              </a:rPr>
              <a:t>Worker works close to the leg of crane</a:t>
            </a:r>
            <a:endParaRPr lang="zh-HK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21854" y="762239"/>
            <a:ext cx="8229600" cy="1224136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 smtClean="0"/>
              <a:t>Gantry Crane Ultrasonic Warning System for Mobilization</a:t>
            </a:r>
            <a:endParaRPr lang="zh-HK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92" y="2092421"/>
            <a:ext cx="4182372" cy="313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127794"/>
            <a:ext cx="3605461" cy="360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403920" y="5229200"/>
            <a:ext cx="4285134" cy="12325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altLang="zh-HK" sz="1800" dirty="0" smtClean="0">
                <a:latin typeface="Times New Roman" pitchFamily="18" charset="0"/>
                <a:cs typeface="Times New Roman" pitchFamily="18" charset="0"/>
              </a:rPr>
              <a:t>Left side warning device detects worker walks closed to leg of crane, visual and audio warning signal is given.</a:t>
            </a:r>
            <a:endParaRPr lang="zh-HK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音訊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6"/>
    </mc:Choice>
    <mc:Fallback xmlns="">
      <p:transition spd="slow" advTm="5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1" y="5085183"/>
            <a:ext cx="4680520" cy="115212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HK" sz="1800" dirty="0">
                <a:latin typeface="Times New Roman" pitchFamily="18" charset="0"/>
                <a:cs typeface="Times New Roman" pitchFamily="18" charset="0"/>
              </a:rPr>
              <a:t>Left side warning device detects worker walks very closed to the leg of crane, stop operation in visual and audio warning </a:t>
            </a:r>
            <a:r>
              <a:rPr lang="en-US" altLang="zh-HK" sz="1800" dirty="0" smtClean="0">
                <a:latin typeface="Times New Roman" pitchFamily="18" charset="0"/>
                <a:cs typeface="Times New Roman" pitchFamily="18" charset="0"/>
              </a:rPr>
              <a:t>is given</a:t>
            </a:r>
            <a:r>
              <a:rPr lang="en-US" altLang="zh-HK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HK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21854" y="762239"/>
            <a:ext cx="8229600" cy="1224136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 smtClean="0"/>
              <a:t>Gantry Crane Ultrasonic Warning System for Mobilization</a:t>
            </a:r>
            <a:endParaRPr lang="zh-HK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1" y="1986374"/>
            <a:ext cx="4131745" cy="309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52078"/>
            <a:ext cx="3528392" cy="356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4716016" y="5519820"/>
            <a:ext cx="3935438" cy="7895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altLang="zh-HK" sz="1800" dirty="0" smtClean="0">
                <a:latin typeface="Times New Roman" pitchFamily="18" charset="0"/>
                <a:cs typeface="Times New Roman" pitchFamily="18" charset="0"/>
              </a:rPr>
              <a:t>Worker walks very close to the leg of crane</a:t>
            </a:r>
            <a:endParaRPr lang="zh-HK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音訊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6"/>
    </mc:Choice>
    <mc:Fallback xmlns="">
      <p:transition spd="slow" advTm="7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373216"/>
            <a:ext cx="3754760" cy="72008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HK" sz="1800" dirty="0" smtClean="0">
                <a:latin typeface="Times New Roman" pitchFamily="18" charset="0"/>
                <a:cs typeface="Times New Roman" pitchFamily="18" charset="0"/>
              </a:rPr>
              <a:t>Ultrasonic sensor installed at leg of gantry crane</a:t>
            </a:r>
            <a:endParaRPr lang="zh-HK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21854" y="762239"/>
            <a:ext cx="8229600" cy="1224136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 smtClean="0"/>
              <a:t>Gantry Crane Ultrasonic Warning System for Mobilization</a:t>
            </a:r>
            <a:endParaRPr lang="zh-HK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22637"/>
            <a:ext cx="2557330" cy="355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50" y="2776414"/>
            <a:ext cx="4518379" cy="219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4716016" y="5337853"/>
            <a:ext cx="3754760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altLang="zh-HK" sz="1800" dirty="0" smtClean="0">
                <a:latin typeface="Times New Roman" pitchFamily="18" charset="0"/>
                <a:cs typeface="Times New Roman" pitchFamily="18" charset="0"/>
              </a:rPr>
              <a:t>Warning zone of ultrasonic warning device</a:t>
            </a:r>
            <a:endParaRPr lang="zh-HK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2"/>
          <p:cNvSpPr txBox="1">
            <a:spLocks noChangeArrowheads="1"/>
          </p:cNvSpPr>
          <p:nvPr/>
        </p:nvSpPr>
        <p:spPr bwMode="auto">
          <a:xfrm>
            <a:off x="6836409" y="1986375"/>
            <a:ext cx="1800199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Ultrasonic sensor</a:t>
            </a:r>
            <a:endParaRPr kumimoji="1" lang="zh-HK" altLang="zh-H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9" name="AutoShape 6"/>
          <p:cNvSpPr>
            <a:spLocks noChangeShapeType="1"/>
          </p:cNvSpPr>
          <p:nvPr/>
        </p:nvSpPr>
        <p:spPr bwMode="auto">
          <a:xfrm flipH="1">
            <a:off x="6732240" y="2355707"/>
            <a:ext cx="302146" cy="57704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0" name="AutoShape 6"/>
          <p:cNvSpPr>
            <a:spLocks noChangeShapeType="1"/>
          </p:cNvSpPr>
          <p:nvPr/>
        </p:nvSpPr>
        <p:spPr bwMode="auto">
          <a:xfrm flipH="1">
            <a:off x="7585435" y="2355707"/>
            <a:ext cx="302146" cy="57704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4" name="音訊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2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8"/>
    </mc:Choice>
    <mc:Fallback xmlns="">
      <p:transition spd="slow" advTm="11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群組 248"/>
          <p:cNvGrpSpPr/>
          <p:nvPr/>
        </p:nvGrpSpPr>
        <p:grpSpPr>
          <a:xfrm>
            <a:off x="1800768" y="1499237"/>
            <a:ext cx="3645439" cy="4306411"/>
            <a:chOff x="1866943" y="1519202"/>
            <a:chExt cx="3645439" cy="4306411"/>
          </a:xfrm>
        </p:grpSpPr>
        <p:cxnSp>
          <p:nvCxnSpPr>
            <p:cNvPr id="7" name="直線接點 6"/>
            <p:cNvCxnSpPr>
              <a:endCxn id="144" idx="3"/>
            </p:cNvCxnSpPr>
            <p:nvPr/>
          </p:nvCxnSpPr>
          <p:spPr>
            <a:xfrm flipV="1">
              <a:off x="4859825" y="1549424"/>
              <a:ext cx="635889" cy="591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線接點 306"/>
            <p:cNvCxnSpPr/>
            <p:nvPr/>
          </p:nvCxnSpPr>
          <p:spPr>
            <a:xfrm flipV="1">
              <a:off x="1866943" y="1608603"/>
              <a:ext cx="2992882" cy="36089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菱形 297"/>
            <p:cNvSpPr/>
            <p:nvPr/>
          </p:nvSpPr>
          <p:spPr>
            <a:xfrm rot="17349450">
              <a:off x="2201826" y="5084139"/>
              <a:ext cx="1091441" cy="3915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96" name="矩形 295"/>
            <p:cNvSpPr/>
            <p:nvPr/>
          </p:nvSpPr>
          <p:spPr>
            <a:xfrm>
              <a:off x="1866943" y="5248633"/>
              <a:ext cx="696741" cy="527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7" name="菱形 136"/>
            <p:cNvSpPr/>
            <p:nvPr/>
          </p:nvSpPr>
          <p:spPr>
            <a:xfrm rot="17349450">
              <a:off x="2575817" y="4616503"/>
              <a:ext cx="1091441" cy="3915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9" name="菱形 138"/>
            <p:cNvSpPr/>
            <p:nvPr/>
          </p:nvSpPr>
          <p:spPr>
            <a:xfrm rot="17349450">
              <a:off x="2945915" y="4160690"/>
              <a:ext cx="1091441" cy="3915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0" name="菱形 139"/>
            <p:cNvSpPr/>
            <p:nvPr/>
          </p:nvSpPr>
          <p:spPr>
            <a:xfrm rot="17349450">
              <a:off x="3303917" y="3730826"/>
              <a:ext cx="1091441" cy="3915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1" name="菱形 140"/>
            <p:cNvSpPr/>
            <p:nvPr/>
          </p:nvSpPr>
          <p:spPr>
            <a:xfrm rot="17349450">
              <a:off x="3683615" y="3261846"/>
              <a:ext cx="1091441" cy="3915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2" name="菱形 141"/>
            <p:cNvSpPr/>
            <p:nvPr/>
          </p:nvSpPr>
          <p:spPr>
            <a:xfrm rot="17349450">
              <a:off x="4049320" y="2795121"/>
              <a:ext cx="1091441" cy="3915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3" name="菱形 142"/>
            <p:cNvSpPr/>
            <p:nvPr/>
          </p:nvSpPr>
          <p:spPr>
            <a:xfrm rot="17349450">
              <a:off x="4413320" y="2324535"/>
              <a:ext cx="1091441" cy="3915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4" name="菱形 143"/>
            <p:cNvSpPr/>
            <p:nvPr/>
          </p:nvSpPr>
          <p:spPr>
            <a:xfrm rot="17349450">
              <a:off x="4770907" y="1869169"/>
              <a:ext cx="1091441" cy="3915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cxnSp>
        <p:nvCxnSpPr>
          <p:cNvPr id="182" name="直線接點 181"/>
          <p:cNvCxnSpPr/>
          <p:nvPr/>
        </p:nvCxnSpPr>
        <p:spPr>
          <a:xfrm flipH="1">
            <a:off x="5898179" y="1585189"/>
            <a:ext cx="2466104" cy="41971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接點 212"/>
          <p:cNvCxnSpPr/>
          <p:nvPr/>
        </p:nvCxnSpPr>
        <p:spPr>
          <a:xfrm flipV="1">
            <a:off x="2215242" y="1597744"/>
            <a:ext cx="2816491" cy="360469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接點 210"/>
          <p:cNvCxnSpPr/>
          <p:nvPr/>
        </p:nvCxnSpPr>
        <p:spPr>
          <a:xfrm flipH="1">
            <a:off x="6099695" y="1585189"/>
            <a:ext cx="2480612" cy="419719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接點 169"/>
          <p:cNvCxnSpPr/>
          <p:nvPr/>
        </p:nvCxnSpPr>
        <p:spPr>
          <a:xfrm flipV="1">
            <a:off x="2042407" y="1577209"/>
            <a:ext cx="2879366" cy="35983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接點 175"/>
          <p:cNvCxnSpPr/>
          <p:nvPr/>
        </p:nvCxnSpPr>
        <p:spPr>
          <a:xfrm flipH="1">
            <a:off x="2379654" y="1597744"/>
            <a:ext cx="2793037" cy="36152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接點 184"/>
          <p:cNvCxnSpPr/>
          <p:nvPr/>
        </p:nvCxnSpPr>
        <p:spPr>
          <a:xfrm flipH="1">
            <a:off x="6309239" y="1616309"/>
            <a:ext cx="2415084" cy="41555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矩形 207"/>
          <p:cNvSpPr/>
          <p:nvPr/>
        </p:nvSpPr>
        <p:spPr>
          <a:xfrm>
            <a:off x="0" y="5780465"/>
            <a:ext cx="9108503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51519" y="835743"/>
            <a:ext cx="1632845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 smtClean="0">
                <a:latin typeface="+mj-lt"/>
              </a:rPr>
              <a:t>1.5M</a:t>
            </a:r>
            <a:endParaRPr lang="zh-HK" altLang="en-US" dirty="0">
              <a:latin typeface="+mj-lt"/>
            </a:endParaRPr>
          </a:p>
        </p:txBody>
      </p:sp>
      <p:sp>
        <p:nvSpPr>
          <p:cNvPr id="134" name="文字方塊 133"/>
          <p:cNvSpPr txBox="1"/>
          <p:nvPr/>
        </p:nvSpPr>
        <p:spPr>
          <a:xfrm>
            <a:off x="260116" y="1413078"/>
            <a:ext cx="1632845" cy="369332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altLang="zh-HK" dirty="0" smtClean="0">
                <a:solidFill>
                  <a:srgbClr val="FF0000"/>
                </a:solidFill>
                <a:latin typeface="+mj-lt"/>
              </a:rPr>
              <a:t>M</a:t>
            </a:r>
            <a:endParaRPr lang="zh-HK" alt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5" name="文字方塊 134"/>
          <p:cNvSpPr txBox="1"/>
          <p:nvPr/>
        </p:nvSpPr>
        <p:spPr>
          <a:xfrm>
            <a:off x="260116" y="1965822"/>
            <a:ext cx="1632845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 smtClean="0">
                <a:solidFill>
                  <a:srgbClr val="FFFF00"/>
                </a:solidFill>
                <a:latin typeface="+mj-lt"/>
              </a:rPr>
              <a:t>0.5M</a:t>
            </a:r>
            <a:endParaRPr lang="zh-HK" altLang="en-US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293" name="群組 292"/>
          <p:cNvGrpSpPr/>
          <p:nvPr/>
        </p:nvGrpSpPr>
        <p:grpSpPr>
          <a:xfrm>
            <a:off x="2609721" y="-666088"/>
            <a:ext cx="5480496" cy="4821134"/>
            <a:chOff x="2032895" y="44049"/>
            <a:chExt cx="5480496" cy="4821134"/>
          </a:xfrm>
        </p:grpSpPr>
        <p:grpSp>
          <p:nvGrpSpPr>
            <p:cNvPr id="291" name="群組 290"/>
            <p:cNvGrpSpPr/>
            <p:nvPr/>
          </p:nvGrpSpPr>
          <p:grpSpPr>
            <a:xfrm>
              <a:off x="2032895" y="44049"/>
              <a:ext cx="5480496" cy="4821134"/>
              <a:chOff x="2797503" y="-85806"/>
              <a:chExt cx="5480496" cy="4821134"/>
            </a:xfrm>
          </p:grpSpPr>
          <p:cxnSp>
            <p:nvCxnSpPr>
              <p:cNvPr id="261" name="直線接點 260"/>
              <p:cNvCxnSpPr/>
              <p:nvPr/>
            </p:nvCxnSpPr>
            <p:spPr>
              <a:xfrm>
                <a:off x="3486837" y="-48479"/>
                <a:ext cx="13048" cy="36483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0" name="群組 289"/>
              <p:cNvGrpSpPr/>
              <p:nvPr/>
            </p:nvGrpSpPr>
            <p:grpSpPr>
              <a:xfrm>
                <a:off x="2797503" y="-85806"/>
                <a:ext cx="5480496" cy="4821134"/>
                <a:chOff x="1976212" y="175159"/>
                <a:chExt cx="5480496" cy="4821134"/>
              </a:xfrm>
            </p:grpSpPr>
            <p:grpSp>
              <p:nvGrpSpPr>
                <p:cNvPr id="193" name="群組 192"/>
                <p:cNvGrpSpPr/>
                <p:nvPr/>
              </p:nvGrpSpPr>
              <p:grpSpPr>
                <a:xfrm>
                  <a:off x="3686706" y="1749597"/>
                  <a:ext cx="1870810" cy="2183733"/>
                  <a:chOff x="3767003" y="1786449"/>
                  <a:chExt cx="1870810" cy="2183733"/>
                </a:xfrm>
              </p:grpSpPr>
              <p:cxnSp>
                <p:nvCxnSpPr>
                  <p:cNvPr id="86" name="直線接點 85"/>
                  <p:cNvCxnSpPr/>
                  <p:nvPr/>
                </p:nvCxnSpPr>
                <p:spPr>
                  <a:xfrm>
                    <a:off x="4665516" y="1802445"/>
                    <a:ext cx="0" cy="76856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線接點 86"/>
                  <p:cNvCxnSpPr/>
                  <p:nvPr/>
                </p:nvCxnSpPr>
                <p:spPr>
                  <a:xfrm>
                    <a:off x="4814452" y="1797317"/>
                    <a:ext cx="0" cy="76856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接點 87"/>
                  <p:cNvCxnSpPr/>
                  <p:nvPr/>
                </p:nvCxnSpPr>
                <p:spPr>
                  <a:xfrm>
                    <a:off x="4943158" y="1786449"/>
                    <a:ext cx="0" cy="76856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線接點 91"/>
                  <p:cNvCxnSpPr/>
                  <p:nvPr/>
                </p:nvCxnSpPr>
                <p:spPr>
                  <a:xfrm>
                    <a:off x="4521899" y="1804570"/>
                    <a:ext cx="0" cy="76856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" name="矩形 92"/>
                  <p:cNvSpPr/>
                  <p:nvPr/>
                </p:nvSpPr>
                <p:spPr>
                  <a:xfrm>
                    <a:off x="4521899" y="2593926"/>
                    <a:ext cx="432048" cy="286026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sp>
                <p:nvSpPr>
                  <p:cNvPr id="136" name="矩形 135"/>
                  <p:cNvSpPr/>
                  <p:nvPr/>
                </p:nvSpPr>
                <p:spPr>
                  <a:xfrm>
                    <a:off x="3767003" y="2884571"/>
                    <a:ext cx="1870810" cy="2880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sp>
                <p:nvSpPr>
                  <p:cNvPr id="138" name="流程圖: 人工作業 137"/>
                  <p:cNvSpPr/>
                  <p:nvPr/>
                </p:nvSpPr>
                <p:spPr>
                  <a:xfrm>
                    <a:off x="3924605" y="3172603"/>
                    <a:ext cx="1557480" cy="797579"/>
                  </a:xfrm>
                  <a:prstGeom prst="flowChartManualOperation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</p:grpSp>
            <p:grpSp>
              <p:nvGrpSpPr>
                <p:cNvPr id="289" name="群組 288"/>
                <p:cNvGrpSpPr/>
                <p:nvPr/>
              </p:nvGrpSpPr>
              <p:grpSpPr>
                <a:xfrm>
                  <a:off x="1976212" y="175159"/>
                  <a:ext cx="5480496" cy="4821134"/>
                  <a:chOff x="1976212" y="175159"/>
                  <a:chExt cx="5480496" cy="4821134"/>
                </a:xfrm>
              </p:grpSpPr>
              <p:sp>
                <p:nvSpPr>
                  <p:cNvPr id="233" name="流程圖: 資料 232"/>
                  <p:cNvSpPr/>
                  <p:nvPr/>
                </p:nvSpPr>
                <p:spPr>
                  <a:xfrm rot="18367307">
                    <a:off x="6643437" y="2593205"/>
                    <a:ext cx="826273" cy="97294"/>
                  </a:xfrm>
                  <a:prstGeom prst="flowChartInputOutpu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sp>
                <p:nvSpPr>
                  <p:cNvPr id="232" name="梯形 231"/>
                  <p:cNvSpPr/>
                  <p:nvPr/>
                </p:nvSpPr>
                <p:spPr>
                  <a:xfrm rot="10562193">
                    <a:off x="7084530" y="1271878"/>
                    <a:ext cx="372178" cy="2068133"/>
                  </a:xfrm>
                  <a:prstGeom prst="trapezoid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grpSp>
                <p:nvGrpSpPr>
                  <p:cNvPr id="226" name="群組 225"/>
                  <p:cNvGrpSpPr/>
                  <p:nvPr/>
                </p:nvGrpSpPr>
                <p:grpSpPr>
                  <a:xfrm>
                    <a:off x="1976212" y="592166"/>
                    <a:ext cx="4950854" cy="4404127"/>
                    <a:chOff x="1976212" y="592166"/>
                    <a:chExt cx="4950854" cy="4404127"/>
                  </a:xfrm>
                </p:grpSpPr>
                <p:grpSp>
                  <p:nvGrpSpPr>
                    <p:cNvPr id="188" name="群組 187"/>
                    <p:cNvGrpSpPr/>
                    <p:nvPr/>
                  </p:nvGrpSpPr>
                  <p:grpSpPr>
                    <a:xfrm>
                      <a:off x="1976212" y="592166"/>
                      <a:ext cx="4950854" cy="4248257"/>
                      <a:chOff x="2069418" y="620903"/>
                      <a:chExt cx="4950854" cy="4248257"/>
                    </a:xfrm>
                  </p:grpSpPr>
                  <p:sp>
                    <p:nvSpPr>
                      <p:cNvPr id="187" name="流程圖: 資料 186"/>
                      <p:cNvSpPr/>
                      <p:nvPr/>
                    </p:nvSpPr>
                    <p:spPr>
                      <a:xfrm rot="19752433">
                        <a:off x="2430672" y="3257157"/>
                        <a:ext cx="826273" cy="97294"/>
                      </a:xfrm>
                      <a:prstGeom prst="flowChartInputOutput">
                        <a:avLst/>
                      </a:prstGeom>
                      <a:solidFill>
                        <a:srgbClr val="0070C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HK" altLang="en-US"/>
                      </a:p>
                    </p:txBody>
                  </p:sp>
                  <p:sp>
                    <p:nvSpPr>
                      <p:cNvPr id="168" name="梯形 167"/>
                      <p:cNvSpPr/>
                      <p:nvPr/>
                    </p:nvSpPr>
                    <p:spPr>
                      <a:xfrm rot="21115448">
                        <a:off x="2979163" y="1774011"/>
                        <a:ext cx="220776" cy="2183373"/>
                      </a:xfrm>
                      <a:prstGeom prst="trapezoid">
                        <a:avLst/>
                      </a:prstGeom>
                      <a:solidFill>
                        <a:srgbClr val="0070C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HK" altLang="en-US"/>
                      </a:p>
                    </p:txBody>
                  </p:sp>
                  <p:grpSp>
                    <p:nvGrpSpPr>
                      <p:cNvPr id="157" name="群組 156"/>
                      <p:cNvGrpSpPr/>
                      <p:nvPr/>
                    </p:nvGrpSpPr>
                    <p:grpSpPr>
                      <a:xfrm>
                        <a:off x="2069418" y="620903"/>
                        <a:ext cx="4950854" cy="4248257"/>
                        <a:chOff x="2069418" y="620903"/>
                        <a:chExt cx="4950854" cy="4248257"/>
                      </a:xfrm>
                    </p:grpSpPr>
                    <p:grpSp>
                      <p:nvGrpSpPr>
                        <p:cNvPr id="109" name="群組 108"/>
                        <p:cNvGrpSpPr/>
                        <p:nvPr/>
                      </p:nvGrpSpPr>
                      <p:grpSpPr>
                        <a:xfrm>
                          <a:off x="2069418" y="2162618"/>
                          <a:ext cx="1116729" cy="688312"/>
                          <a:chOff x="3224164" y="4250731"/>
                          <a:chExt cx="1116729" cy="688312"/>
                        </a:xfrm>
                      </p:grpSpPr>
                      <p:sp>
                        <p:nvSpPr>
                          <p:cNvPr id="62" name="剪去單一角落矩形 61"/>
                          <p:cNvSpPr/>
                          <p:nvPr/>
                        </p:nvSpPr>
                        <p:spPr>
                          <a:xfrm>
                            <a:off x="3268343" y="4250731"/>
                            <a:ext cx="1072550" cy="686453"/>
                          </a:xfrm>
                          <a:prstGeom prst="snip1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HK" altLang="en-US"/>
                          </a:p>
                        </p:txBody>
                      </p:sp>
                      <p:cxnSp>
                        <p:nvCxnSpPr>
                          <p:cNvPr id="64" name="直線接點 63"/>
                          <p:cNvCxnSpPr>
                            <a:stCxn id="62" idx="2"/>
                            <a:endCxn id="62" idx="0"/>
                          </p:cNvCxnSpPr>
                          <p:nvPr/>
                        </p:nvCxnSpPr>
                        <p:spPr>
                          <a:xfrm>
                            <a:off x="3268343" y="4593959"/>
                            <a:ext cx="1072550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68" name="矩形 67"/>
                          <p:cNvSpPr/>
                          <p:nvPr/>
                        </p:nvSpPr>
                        <p:spPr>
                          <a:xfrm>
                            <a:off x="3224164" y="4884563"/>
                            <a:ext cx="1111501" cy="5448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HK" altLang="en-US"/>
                          </a:p>
                        </p:txBody>
                      </p:sp>
                      <p:grpSp>
                        <p:nvGrpSpPr>
                          <p:cNvPr id="108" name="群組 107"/>
                          <p:cNvGrpSpPr/>
                          <p:nvPr/>
                        </p:nvGrpSpPr>
                        <p:grpSpPr>
                          <a:xfrm>
                            <a:off x="4067944" y="4365104"/>
                            <a:ext cx="216024" cy="497932"/>
                            <a:chOff x="4067944" y="4365104"/>
                            <a:chExt cx="216024" cy="497932"/>
                          </a:xfrm>
                        </p:grpSpPr>
                        <p:sp>
                          <p:nvSpPr>
                            <p:cNvPr id="97" name="笑臉 96"/>
                            <p:cNvSpPr/>
                            <p:nvPr/>
                          </p:nvSpPr>
                          <p:spPr>
                            <a:xfrm>
                              <a:off x="4067944" y="4365104"/>
                              <a:ext cx="216024" cy="228855"/>
                            </a:xfrm>
                            <a:prstGeom prst="smileyFace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zh-HK" altLang="en-US"/>
                            </a:p>
                          </p:txBody>
                        </p:sp>
                        <p:cxnSp>
                          <p:nvCxnSpPr>
                            <p:cNvPr id="99" name="直線接點 98"/>
                            <p:cNvCxnSpPr/>
                            <p:nvPr/>
                          </p:nvCxnSpPr>
                          <p:spPr>
                            <a:xfrm>
                              <a:off x="4173808" y="4593959"/>
                              <a:ext cx="0" cy="170251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3" name="直線接點 102"/>
                            <p:cNvCxnSpPr/>
                            <p:nvPr/>
                          </p:nvCxnSpPr>
                          <p:spPr>
                            <a:xfrm>
                              <a:off x="4175956" y="4653136"/>
                              <a:ext cx="108012" cy="25948"/>
                            </a:xfrm>
                            <a:prstGeom prst="line">
                              <a:avLst/>
                            </a:prstGeom>
                            <a:ln w="38100"/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06" name="圓角化單一角落矩形 105"/>
                            <p:cNvSpPr/>
                            <p:nvPr/>
                          </p:nvSpPr>
                          <p:spPr>
                            <a:xfrm>
                              <a:off x="4067944" y="4593959"/>
                              <a:ext cx="58736" cy="269077"/>
                            </a:xfrm>
                            <a:prstGeom prst="round1Rect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zh-HK" altLang="en-US"/>
                            </a:p>
                          </p:txBody>
                        </p:sp>
                        <p:sp>
                          <p:nvSpPr>
                            <p:cNvPr id="107" name="矩形 106"/>
                            <p:cNvSpPr/>
                            <p:nvPr/>
                          </p:nvSpPr>
                          <p:spPr>
                            <a:xfrm>
                              <a:off x="4126680" y="4764210"/>
                              <a:ext cx="157288" cy="98826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zh-HK" alt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80" name="群組 79"/>
                        <p:cNvGrpSpPr/>
                        <p:nvPr/>
                      </p:nvGrpSpPr>
                      <p:grpSpPr>
                        <a:xfrm>
                          <a:off x="2267744" y="1796336"/>
                          <a:ext cx="720080" cy="3066700"/>
                          <a:chOff x="2267744" y="1796336"/>
                          <a:chExt cx="720080" cy="3066700"/>
                        </a:xfrm>
                      </p:grpSpPr>
                      <p:sp>
                        <p:nvSpPr>
                          <p:cNvPr id="11" name="流程圖: 人工作業 10"/>
                          <p:cNvSpPr/>
                          <p:nvPr/>
                        </p:nvSpPr>
                        <p:spPr>
                          <a:xfrm>
                            <a:off x="2267744" y="1796336"/>
                            <a:ext cx="720080" cy="2448272"/>
                          </a:xfrm>
                          <a:prstGeom prst="flowChartManualOperation">
                            <a:avLst/>
                          </a:prstGeom>
                          <a:solidFill>
                            <a:srgbClr val="0070C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HK" altLang="en-US"/>
                          </a:p>
                        </p:txBody>
                      </p:sp>
                      <p:grpSp>
                        <p:nvGrpSpPr>
                          <p:cNvPr id="27" name="群組 26"/>
                          <p:cNvGrpSpPr/>
                          <p:nvPr/>
                        </p:nvGrpSpPr>
                        <p:grpSpPr>
                          <a:xfrm>
                            <a:off x="2411760" y="1796336"/>
                            <a:ext cx="432048" cy="2280736"/>
                            <a:chOff x="2411760" y="1796336"/>
                            <a:chExt cx="432048" cy="2280736"/>
                          </a:xfrm>
                        </p:grpSpPr>
                        <p:cxnSp>
                          <p:nvCxnSpPr>
                            <p:cNvPr id="13" name="直線接點 12"/>
                            <p:cNvCxnSpPr/>
                            <p:nvPr/>
                          </p:nvCxnSpPr>
                          <p:spPr>
                            <a:xfrm>
                              <a:off x="2411760" y="1796336"/>
                              <a:ext cx="0" cy="2280736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" name="直線接點 14"/>
                            <p:cNvCxnSpPr/>
                            <p:nvPr/>
                          </p:nvCxnSpPr>
                          <p:spPr>
                            <a:xfrm>
                              <a:off x="2843808" y="1796336"/>
                              <a:ext cx="0" cy="2280736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7" name="直線接點 16"/>
                            <p:cNvCxnSpPr/>
                            <p:nvPr/>
                          </p:nvCxnSpPr>
                          <p:spPr>
                            <a:xfrm>
                              <a:off x="2411760" y="1988840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8" name="直線接點 17"/>
                            <p:cNvCxnSpPr/>
                            <p:nvPr/>
                          </p:nvCxnSpPr>
                          <p:spPr>
                            <a:xfrm>
                              <a:off x="2411760" y="2204864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9" name="直線接點 18"/>
                            <p:cNvCxnSpPr/>
                            <p:nvPr/>
                          </p:nvCxnSpPr>
                          <p:spPr>
                            <a:xfrm>
                              <a:off x="2411760" y="2420888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0" name="直線接點 19"/>
                            <p:cNvCxnSpPr/>
                            <p:nvPr/>
                          </p:nvCxnSpPr>
                          <p:spPr>
                            <a:xfrm>
                              <a:off x="2411760" y="2636912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1" name="直線接點 20"/>
                            <p:cNvCxnSpPr/>
                            <p:nvPr/>
                          </p:nvCxnSpPr>
                          <p:spPr>
                            <a:xfrm>
                              <a:off x="2411760" y="2852936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2" name="直線接點 21"/>
                            <p:cNvCxnSpPr/>
                            <p:nvPr/>
                          </p:nvCxnSpPr>
                          <p:spPr>
                            <a:xfrm>
                              <a:off x="2411760" y="3054522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3" name="直線接點 22"/>
                            <p:cNvCxnSpPr/>
                            <p:nvPr/>
                          </p:nvCxnSpPr>
                          <p:spPr>
                            <a:xfrm>
                              <a:off x="2411760" y="3284984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4" name="直線接點 23"/>
                            <p:cNvCxnSpPr/>
                            <p:nvPr/>
                          </p:nvCxnSpPr>
                          <p:spPr>
                            <a:xfrm>
                              <a:off x="2411760" y="3501008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" name="直線接點 24"/>
                            <p:cNvCxnSpPr/>
                            <p:nvPr/>
                          </p:nvCxnSpPr>
                          <p:spPr>
                            <a:xfrm>
                              <a:off x="2411760" y="3717032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6" name="直線接點 25"/>
                            <p:cNvCxnSpPr/>
                            <p:nvPr/>
                          </p:nvCxnSpPr>
                          <p:spPr>
                            <a:xfrm>
                              <a:off x="2411760" y="3933056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70" name="梯形 69"/>
                          <p:cNvSpPr/>
                          <p:nvPr/>
                        </p:nvSpPr>
                        <p:spPr>
                          <a:xfrm rot="10800000">
                            <a:off x="2411760" y="4244608"/>
                            <a:ext cx="432048" cy="408528"/>
                          </a:xfrm>
                          <a:prstGeom prst="trapezoid">
                            <a:avLst/>
                          </a:prstGeom>
                          <a:solidFill>
                            <a:srgbClr val="0070C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HK" altLang="en-US"/>
                          </a:p>
                        </p:txBody>
                      </p:sp>
                      <p:sp>
                        <p:nvSpPr>
                          <p:cNvPr id="74" name="圓角矩形 73"/>
                          <p:cNvSpPr/>
                          <p:nvPr/>
                        </p:nvSpPr>
                        <p:spPr>
                          <a:xfrm>
                            <a:off x="2519771" y="4653136"/>
                            <a:ext cx="216024" cy="209900"/>
                          </a:xfrm>
                          <a:prstGeom prst="round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HK" altLang="en-US"/>
                          </a:p>
                        </p:txBody>
                      </p:sp>
                    </p:grpSp>
                    <p:grpSp>
                      <p:nvGrpSpPr>
                        <p:cNvPr id="81" name="群組 80"/>
                        <p:cNvGrpSpPr/>
                        <p:nvPr/>
                      </p:nvGrpSpPr>
                      <p:grpSpPr>
                        <a:xfrm>
                          <a:off x="6300192" y="1794330"/>
                          <a:ext cx="720080" cy="3074830"/>
                          <a:chOff x="6300192" y="1794330"/>
                          <a:chExt cx="720080" cy="3074830"/>
                        </a:xfrm>
                      </p:grpSpPr>
                      <p:sp>
                        <p:nvSpPr>
                          <p:cNvPr id="10" name="流程圖: 人工作業 9"/>
                          <p:cNvSpPr/>
                          <p:nvPr/>
                        </p:nvSpPr>
                        <p:spPr>
                          <a:xfrm>
                            <a:off x="6300192" y="1796336"/>
                            <a:ext cx="720080" cy="2448272"/>
                          </a:xfrm>
                          <a:prstGeom prst="flowChartManualOperation">
                            <a:avLst/>
                          </a:prstGeom>
                          <a:solidFill>
                            <a:srgbClr val="0070C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HK" altLang="en-US"/>
                          </a:p>
                        </p:txBody>
                      </p:sp>
                      <p:grpSp>
                        <p:nvGrpSpPr>
                          <p:cNvPr id="28" name="群組 27"/>
                          <p:cNvGrpSpPr/>
                          <p:nvPr/>
                        </p:nvGrpSpPr>
                        <p:grpSpPr>
                          <a:xfrm>
                            <a:off x="6444208" y="1794330"/>
                            <a:ext cx="432048" cy="2280736"/>
                            <a:chOff x="2411760" y="1796336"/>
                            <a:chExt cx="432048" cy="2280736"/>
                          </a:xfrm>
                        </p:grpSpPr>
                        <p:cxnSp>
                          <p:nvCxnSpPr>
                            <p:cNvPr id="29" name="直線接點 28"/>
                            <p:cNvCxnSpPr/>
                            <p:nvPr/>
                          </p:nvCxnSpPr>
                          <p:spPr>
                            <a:xfrm>
                              <a:off x="2411760" y="1796336"/>
                              <a:ext cx="0" cy="2280736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0" name="直線接點 29"/>
                            <p:cNvCxnSpPr/>
                            <p:nvPr/>
                          </p:nvCxnSpPr>
                          <p:spPr>
                            <a:xfrm>
                              <a:off x="2843808" y="1796336"/>
                              <a:ext cx="0" cy="2280736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1" name="直線接點 30"/>
                            <p:cNvCxnSpPr/>
                            <p:nvPr/>
                          </p:nvCxnSpPr>
                          <p:spPr>
                            <a:xfrm>
                              <a:off x="2411760" y="1988840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2" name="直線接點 31"/>
                            <p:cNvCxnSpPr/>
                            <p:nvPr/>
                          </p:nvCxnSpPr>
                          <p:spPr>
                            <a:xfrm>
                              <a:off x="2411760" y="2204864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3" name="直線接點 32"/>
                            <p:cNvCxnSpPr/>
                            <p:nvPr/>
                          </p:nvCxnSpPr>
                          <p:spPr>
                            <a:xfrm>
                              <a:off x="2411760" y="2420888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4" name="直線接點 33"/>
                            <p:cNvCxnSpPr/>
                            <p:nvPr/>
                          </p:nvCxnSpPr>
                          <p:spPr>
                            <a:xfrm>
                              <a:off x="2411760" y="2636912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5" name="直線接點 34"/>
                            <p:cNvCxnSpPr/>
                            <p:nvPr/>
                          </p:nvCxnSpPr>
                          <p:spPr>
                            <a:xfrm>
                              <a:off x="2411760" y="2852936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6" name="直線接點 35"/>
                            <p:cNvCxnSpPr/>
                            <p:nvPr/>
                          </p:nvCxnSpPr>
                          <p:spPr>
                            <a:xfrm>
                              <a:off x="2411760" y="3054522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7" name="直線接點 36"/>
                            <p:cNvCxnSpPr/>
                            <p:nvPr/>
                          </p:nvCxnSpPr>
                          <p:spPr>
                            <a:xfrm>
                              <a:off x="2411760" y="3284984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8" name="直線接點 37"/>
                            <p:cNvCxnSpPr/>
                            <p:nvPr/>
                          </p:nvCxnSpPr>
                          <p:spPr>
                            <a:xfrm>
                              <a:off x="2411760" y="3501008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" name="直線接點 38"/>
                            <p:cNvCxnSpPr/>
                            <p:nvPr/>
                          </p:nvCxnSpPr>
                          <p:spPr>
                            <a:xfrm>
                              <a:off x="2411760" y="3717032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" name="直線接點 39"/>
                            <p:cNvCxnSpPr/>
                            <p:nvPr/>
                          </p:nvCxnSpPr>
                          <p:spPr>
                            <a:xfrm>
                              <a:off x="2411760" y="3933056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71" name="梯形 70"/>
                          <p:cNvSpPr/>
                          <p:nvPr/>
                        </p:nvSpPr>
                        <p:spPr>
                          <a:xfrm rot="10800000">
                            <a:off x="6441317" y="4250731"/>
                            <a:ext cx="432048" cy="408528"/>
                          </a:xfrm>
                          <a:prstGeom prst="trapezoid">
                            <a:avLst/>
                          </a:prstGeom>
                          <a:solidFill>
                            <a:srgbClr val="0070C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HK" altLang="en-US"/>
                          </a:p>
                        </p:txBody>
                      </p:sp>
                      <p:sp>
                        <p:nvSpPr>
                          <p:cNvPr id="75" name="圓角矩形 74"/>
                          <p:cNvSpPr/>
                          <p:nvPr/>
                        </p:nvSpPr>
                        <p:spPr>
                          <a:xfrm>
                            <a:off x="6549328" y="4659260"/>
                            <a:ext cx="216024" cy="209900"/>
                          </a:xfrm>
                          <a:prstGeom prst="round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HK" altLang="en-US"/>
                          </a:p>
                        </p:txBody>
                      </p:sp>
                    </p:grpSp>
                    <p:grpSp>
                      <p:nvGrpSpPr>
                        <p:cNvPr id="83" name="群組 82"/>
                        <p:cNvGrpSpPr/>
                        <p:nvPr/>
                      </p:nvGrpSpPr>
                      <p:grpSpPr>
                        <a:xfrm>
                          <a:off x="2267744" y="1052736"/>
                          <a:ext cx="4752528" cy="743600"/>
                          <a:chOff x="2267744" y="1052736"/>
                          <a:chExt cx="4752528" cy="743600"/>
                        </a:xfrm>
                      </p:grpSpPr>
                      <p:sp>
                        <p:nvSpPr>
                          <p:cNvPr id="4" name="矩形 3"/>
                          <p:cNvSpPr/>
                          <p:nvPr/>
                        </p:nvSpPr>
                        <p:spPr>
                          <a:xfrm>
                            <a:off x="2267744" y="1052736"/>
                            <a:ext cx="4752528" cy="743600"/>
                          </a:xfrm>
                          <a:prstGeom prst="rect">
                            <a:avLst/>
                          </a:prstGeom>
                          <a:solidFill>
                            <a:srgbClr val="0070C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HK" altLang="en-US"/>
                          </a:p>
                        </p:txBody>
                      </p:sp>
                      <p:sp>
                        <p:nvSpPr>
                          <p:cNvPr id="82" name="文字方塊 81"/>
                          <p:cNvSpPr txBox="1"/>
                          <p:nvPr/>
                        </p:nvSpPr>
                        <p:spPr>
                          <a:xfrm>
                            <a:off x="2987824" y="1186134"/>
                            <a:ext cx="3367351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altLang="zh-HK" sz="2800" dirty="0" smtClean="0">
                                <a:solidFill>
                                  <a:srgbClr val="FFFF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a:t>SWL 160 TON</a:t>
                            </a:r>
                            <a:endParaRPr lang="zh-HK" altLang="en-US" sz="2800" dirty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" name="群組 78"/>
                        <p:cNvGrpSpPr/>
                        <p:nvPr/>
                      </p:nvGrpSpPr>
                      <p:grpSpPr>
                        <a:xfrm>
                          <a:off x="2267744" y="620903"/>
                          <a:ext cx="4752528" cy="490454"/>
                          <a:chOff x="2267744" y="670294"/>
                          <a:chExt cx="4752528" cy="490454"/>
                        </a:xfrm>
                      </p:grpSpPr>
                      <p:sp>
                        <p:nvSpPr>
                          <p:cNvPr id="43" name="矩形 42"/>
                          <p:cNvSpPr/>
                          <p:nvPr/>
                        </p:nvSpPr>
                        <p:spPr>
                          <a:xfrm>
                            <a:off x="2267744" y="1052736"/>
                            <a:ext cx="4752528" cy="108012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HK" altLang="en-US"/>
                          </a:p>
                        </p:txBody>
                      </p:sp>
                      <p:cxnSp>
                        <p:nvCxnSpPr>
                          <p:cNvPr id="45" name="直線接點 44"/>
                          <p:cNvCxnSpPr>
                            <a:endCxn id="43" idx="1"/>
                          </p:cNvCxnSpPr>
                          <p:nvPr/>
                        </p:nvCxnSpPr>
                        <p:spPr>
                          <a:xfrm>
                            <a:off x="2267744" y="692696"/>
                            <a:ext cx="0" cy="41404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6" name="直線接點 45"/>
                          <p:cNvCxnSpPr/>
                          <p:nvPr/>
                        </p:nvCxnSpPr>
                        <p:spPr>
                          <a:xfrm>
                            <a:off x="7004306" y="670294"/>
                            <a:ext cx="0" cy="41404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8" name="直線接點 47"/>
                          <p:cNvCxnSpPr/>
                          <p:nvPr/>
                        </p:nvCxnSpPr>
                        <p:spPr>
                          <a:xfrm>
                            <a:off x="2267744" y="692696"/>
                            <a:ext cx="4752528" cy="1886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0" name="直線接點 49"/>
                          <p:cNvCxnSpPr/>
                          <p:nvPr/>
                        </p:nvCxnSpPr>
                        <p:spPr>
                          <a:xfrm>
                            <a:off x="2267744" y="843249"/>
                            <a:ext cx="4752528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4" name="直線接點 53"/>
                          <p:cNvCxnSpPr/>
                          <p:nvPr/>
                        </p:nvCxnSpPr>
                        <p:spPr>
                          <a:xfrm>
                            <a:off x="2771800" y="697311"/>
                            <a:ext cx="0" cy="36004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5" name="直線接點 54"/>
                          <p:cNvCxnSpPr/>
                          <p:nvPr/>
                        </p:nvCxnSpPr>
                        <p:spPr>
                          <a:xfrm>
                            <a:off x="3275856" y="692696"/>
                            <a:ext cx="0" cy="36004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6" name="直線接點 55"/>
                          <p:cNvCxnSpPr/>
                          <p:nvPr/>
                        </p:nvCxnSpPr>
                        <p:spPr>
                          <a:xfrm>
                            <a:off x="3779912" y="679418"/>
                            <a:ext cx="0" cy="36004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7" name="直線接點 56"/>
                          <p:cNvCxnSpPr/>
                          <p:nvPr/>
                        </p:nvCxnSpPr>
                        <p:spPr>
                          <a:xfrm>
                            <a:off x="4283968" y="685962"/>
                            <a:ext cx="0" cy="36004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8" name="直線接點 57"/>
                          <p:cNvCxnSpPr/>
                          <p:nvPr/>
                        </p:nvCxnSpPr>
                        <p:spPr>
                          <a:xfrm>
                            <a:off x="4788024" y="711562"/>
                            <a:ext cx="0" cy="36004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9" name="直線接點 58"/>
                          <p:cNvCxnSpPr/>
                          <p:nvPr/>
                        </p:nvCxnSpPr>
                        <p:spPr>
                          <a:xfrm>
                            <a:off x="5364088" y="755170"/>
                            <a:ext cx="0" cy="36004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0" name="直線接點 59"/>
                          <p:cNvCxnSpPr/>
                          <p:nvPr/>
                        </p:nvCxnSpPr>
                        <p:spPr>
                          <a:xfrm>
                            <a:off x="5940152" y="724300"/>
                            <a:ext cx="0" cy="36004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1" name="直線接點 60"/>
                          <p:cNvCxnSpPr/>
                          <p:nvPr/>
                        </p:nvCxnSpPr>
                        <p:spPr>
                          <a:xfrm>
                            <a:off x="6477661" y="692696"/>
                            <a:ext cx="0" cy="36004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sp>
                  <p:nvSpPr>
                    <p:cNvPr id="196" name="套索 195"/>
                    <p:cNvSpPr/>
                    <p:nvPr/>
                  </p:nvSpPr>
                  <p:spPr>
                    <a:xfrm rot="17098666">
                      <a:off x="3006878" y="3845292"/>
                      <a:ext cx="260559" cy="221822"/>
                    </a:xfrm>
                    <a:prstGeom prst="chord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HK" altLang="en-US"/>
                    </a:p>
                  </p:txBody>
                </p:sp>
                <p:sp>
                  <p:nvSpPr>
                    <p:cNvPr id="197" name="套索 196"/>
                    <p:cNvSpPr/>
                    <p:nvPr/>
                  </p:nvSpPr>
                  <p:spPr>
                    <a:xfrm rot="17098666">
                      <a:off x="2407502" y="4755103"/>
                      <a:ext cx="260559" cy="221822"/>
                    </a:xfrm>
                    <a:prstGeom prst="chord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HK" altLang="en-US"/>
                    </a:p>
                  </p:txBody>
                </p:sp>
                <p:sp>
                  <p:nvSpPr>
                    <p:cNvPr id="198" name="套索 197"/>
                    <p:cNvSpPr/>
                    <p:nvPr/>
                  </p:nvSpPr>
                  <p:spPr>
                    <a:xfrm rot="17098666">
                      <a:off x="6431432" y="4743374"/>
                      <a:ext cx="260559" cy="221822"/>
                    </a:xfrm>
                    <a:prstGeom prst="chord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HK" altLang="en-US"/>
                    </a:p>
                  </p:txBody>
                </p:sp>
              </p:grpSp>
              <p:sp>
                <p:nvSpPr>
                  <p:cNvPr id="231" name="菱形 230"/>
                  <p:cNvSpPr/>
                  <p:nvPr/>
                </p:nvSpPr>
                <p:spPr>
                  <a:xfrm rot="1264637">
                    <a:off x="6910752" y="517367"/>
                    <a:ext cx="487139" cy="1280061"/>
                  </a:xfrm>
                  <a:prstGeom prst="diamond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sp>
                <p:nvSpPr>
                  <p:cNvPr id="234" name="套索 233"/>
                  <p:cNvSpPr/>
                  <p:nvPr/>
                </p:nvSpPr>
                <p:spPr>
                  <a:xfrm rot="17098666">
                    <a:off x="7209135" y="3268920"/>
                    <a:ext cx="260559" cy="181729"/>
                  </a:xfrm>
                  <a:prstGeom prst="chord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cxnSp>
                <p:nvCxnSpPr>
                  <p:cNvPr id="236" name="直線接點 235"/>
                  <p:cNvCxnSpPr/>
                  <p:nvPr/>
                </p:nvCxnSpPr>
                <p:spPr>
                  <a:xfrm flipV="1">
                    <a:off x="6927066" y="188640"/>
                    <a:ext cx="412348" cy="412650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直線接點 240"/>
                  <p:cNvCxnSpPr/>
                  <p:nvPr/>
                </p:nvCxnSpPr>
                <p:spPr>
                  <a:xfrm flipH="1">
                    <a:off x="7361953" y="175159"/>
                    <a:ext cx="11270" cy="405580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直線接點 244"/>
                  <p:cNvCxnSpPr/>
                  <p:nvPr/>
                </p:nvCxnSpPr>
                <p:spPr>
                  <a:xfrm flipV="1">
                    <a:off x="6927066" y="384689"/>
                    <a:ext cx="434887" cy="380432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直線接點 246"/>
                  <p:cNvCxnSpPr/>
                  <p:nvPr/>
                </p:nvCxnSpPr>
                <p:spPr>
                  <a:xfrm flipV="1">
                    <a:off x="6915795" y="553477"/>
                    <a:ext cx="457428" cy="468426"/>
                  </a:xfrm>
                  <a:prstGeom prst="line">
                    <a:avLst/>
                  </a:prstGeom>
                  <a:ln w="762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直線接點 251"/>
                  <p:cNvCxnSpPr/>
                  <p:nvPr/>
                </p:nvCxnSpPr>
                <p:spPr>
                  <a:xfrm flipV="1">
                    <a:off x="2174538" y="175159"/>
                    <a:ext cx="505510" cy="426135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直線接點 254"/>
                  <p:cNvCxnSpPr/>
                  <p:nvPr/>
                </p:nvCxnSpPr>
                <p:spPr>
                  <a:xfrm>
                    <a:off x="2680048" y="175159"/>
                    <a:ext cx="4708018" cy="13481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直線接點 262"/>
                  <p:cNvCxnSpPr/>
                  <p:nvPr/>
                </p:nvCxnSpPr>
                <p:spPr>
                  <a:xfrm>
                    <a:off x="2678594" y="371058"/>
                    <a:ext cx="4694629" cy="0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直線接點 268"/>
                  <p:cNvCxnSpPr/>
                  <p:nvPr/>
                </p:nvCxnSpPr>
                <p:spPr>
                  <a:xfrm>
                    <a:off x="3173238" y="181899"/>
                    <a:ext cx="9412" cy="442102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直線接點 271"/>
                  <p:cNvCxnSpPr/>
                  <p:nvPr/>
                </p:nvCxnSpPr>
                <p:spPr>
                  <a:xfrm>
                    <a:off x="3686706" y="188640"/>
                    <a:ext cx="0" cy="430543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直線接點 273"/>
                  <p:cNvCxnSpPr>
                    <a:stCxn id="43" idx="1"/>
                  </p:cNvCxnSpPr>
                  <p:nvPr/>
                </p:nvCxnSpPr>
                <p:spPr>
                  <a:xfrm flipV="1">
                    <a:off x="2174538" y="553477"/>
                    <a:ext cx="492462" cy="475137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直線接點 277"/>
                  <p:cNvCxnSpPr/>
                  <p:nvPr/>
                </p:nvCxnSpPr>
                <p:spPr>
                  <a:xfrm>
                    <a:off x="4190762" y="181899"/>
                    <a:ext cx="0" cy="437284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直線接點 279"/>
                  <p:cNvCxnSpPr/>
                  <p:nvPr/>
                </p:nvCxnSpPr>
                <p:spPr>
                  <a:xfrm>
                    <a:off x="4694818" y="175159"/>
                    <a:ext cx="0" cy="458275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直線接點 281"/>
                  <p:cNvCxnSpPr/>
                  <p:nvPr/>
                </p:nvCxnSpPr>
                <p:spPr>
                  <a:xfrm>
                    <a:off x="5270882" y="188640"/>
                    <a:ext cx="0" cy="488402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直線接點 283"/>
                  <p:cNvCxnSpPr/>
                  <p:nvPr/>
                </p:nvCxnSpPr>
                <p:spPr>
                  <a:xfrm>
                    <a:off x="5846946" y="188640"/>
                    <a:ext cx="0" cy="419194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直線接點 285"/>
                  <p:cNvCxnSpPr/>
                  <p:nvPr/>
                </p:nvCxnSpPr>
                <p:spPr>
                  <a:xfrm>
                    <a:off x="6384455" y="188640"/>
                    <a:ext cx="0" cy="457532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直線接點 287"/>
                  <p:cNvCxnSpPr/>
                  <p:nvPr/>
                </p:nvCxnSpPr>
                <p:spPr>
                  <a:xfrm>
                    <a:off x="6927066" y="188640"/>
                    <a:ext cx="0" cy="403526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92" name="矩形 291"/>
            <p:cNvSpPr/>
            <p:nvPr/>
          </p:nvSpPr>
          <p:spPr>
            <a:xfrm>
              <a:off x="6512805" y="4125617"/>
              <a:ext cx="216024" cy="11788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33" name="群組 132"/>
          <p:cNvGrpSpPr/>
          <p:nvPr/>
        </p:nvGrpSpPr>
        <p:grpSpPr>
          <a:xfrm>
            <a:off x="6812570" y="4813737"/>
            <a:ext cx="504055" cy="792088"/>
            <a:chOff x="7812361" y="4077072"/>
            <a:chExt cx="504055" cy="792088"/>
          </a:xfrm>
        </p:grpSpPr>
        <p:sp>
          <p:nvSpPr>
            <p:cNvPr id="110" name="笑臉 109"/>
            <p:cNvSpPr/>
            <p:nvPr/>
          </p:nvSpPr>
          <p:spPr>
            <a:xfrm>
              <a:off x="7917603" y="4077072"/>
              <a:ext cx="288032" cy="288032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cxnSp>
          <p:nvCxnSpPr>
            <p:cNvPr id="112" name="直線接點 111"/>
            <p:cNvCxnSpPr>
              <a:stCxn id="110" idx="4"/>
            </p:cNvCxnSpPr>
            <p:nvPr/>
          </p:nvCxnSpPr>
          <p:spPr>
            <a:xfrm>
              <a:off x="8061619" y="4365104"/>
              <a:ext cx="0" cy="288032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接點 113"/>
            <p:cNvCxnSpPr/>
            <p:nvPr/>
          </p:nvCxnSpPr>
          <p:spPr>
            <a:xfrm flipH="1">
              <a:off x="7812361" y="4389348"/>
              <a:ext cx="249258" cy="83768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接點 115"/>
            <p:cNvCxnSpPr/>
            <p:nvPr/>
          </p:nvCxnSpPr>
          <p:spPr>
            <a:xfrm flipH="1">
              <a:off x="7822054" y="4634331"/>
              <a:ext cx="229871" cy="1887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接點 118"/>
            <p:cNvCxnSpPr/>
            <p:nvPr/>
          </p:nvCxnSpPr>
          <p:spPr>
            <a:xfrm>
              <a:off x="8051925" y="4623070"/>
              <a:ext cx="153710" cy="24609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接點 122"/>
            <p:cNvCxnSpPr/>
            <p:nvPr/>
          </p:nvCxnSpPr>
          <p:spPr>
            <a:xfrm>
              <a:off x="8055714" y="4388986"/>
              <a:ext cx="260702" cy="8413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爆炸 2 5"/>
          <p:cNvSpPr/>
          <p:nvPr/>
        </p:nvSpPr>
        <p:spPr>
          <a:xfrm>
            <a:off x="1549247" y="1768819"/>
            <a:ext cx="2041634" cy="89905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600" dirty="0" smtClean="0">
                <a:solidFill>
                  <a:schemeClr val="tx1"/>
                </a:solidFill>
                <a:latin typeface="+mj-lt"/>
              </a:rPr>
              <a:t>Bi-Bi-Bi</a:t>
            </a:r>
            <a:endParaRPr lang="zh-HK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爆炸 1 11"/>
          <p:cNvSpPr/>
          <p:nvPr/>
        </p:nvSpPr>
        <p:spPr>
          <a:xfrm>
            <a:off x="1767447" y="1126000"/>
            <a:ext cx="1286831" cy="94348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Bi</a:t>
            </a:r>
            <a:endParaRPr lang="zh-HK" altLang="en-US" dirty="0">
              <a:solidFill>
                <a:schemeClr val="tx1"/>
              </a:solidFill>
            </a:endParaRPr>
          </a:p>
        </p:txBody>
      </p:sp>
      <p:pic>
        <p:nvPicPr>
          <p:cNvPr id="225" name="音訊 22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502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0"/>
    </mc:Choice>
    <mc:Fallback xmlns="">
      <p:transition spd="slow" advTm="9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77 0.08675 C 0.06979 0.08305 0.06441 0.0812 0.05469 0.07773 C 0.05052 0.07588 0.04097 0.06871 0.03733 0.06871 L 0.01441 0.05899 L -0.02031 0.05529 L -0.05747 0.03702 L -0.09149 0.03447 " pathEditMode="relative" rAng="0" ptsTypes="ffAAAAA">
                                      <p:cBhvr>
                                        <p:cTn id="10" dur="1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26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38 -0.15313 L -0.08507 0.14064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46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-04-25-14-43-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7" presetClass="emph" presetSubtype="0" fill="remove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-04-25-14-43-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7" presetClass="emph" presetSubtype="0" fill="remove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-04-25-14-43-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3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-04-25-14-43-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4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-04-25-14-44-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7" presetClass="emph" presetSubtype="0" fill="remove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3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3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3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3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mph" presetSubtype="0" fill="remove" grpId="2" nodeType="withEffect">
                                  <p:stCondLst>
                                    <p:cond delay="6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3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3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3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3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3" nodeType="withEffect">
                                  <p:stCondLst>
                                    <p:cond delay="7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3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3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3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3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134" grpId="0" animBg="1"/>
      <p:bldP spid="134" grpId="1" animBg="1"/>
      <p:bldP spid="135" grpId="0" animBg="1"/>
      <p:bldP spid="135" grpId="1" animBg="1"/>
      <p:bldP spid="6" grpId="0" animBg="1"/>
      <p:bldP spid="6" grpId="1" animBg="1"/>
      <p:bldP spid="6" grpId="2" animBg="1"/>
      <p:bldP spid="6" grpId="3" animBg="1"/>
      <p:bldP spid="12" grpId="0" animBg="1"/>
      <p:bldP spid="12" grpId="1" animBg="1"/>
      <p:bldP spid="12" grpId="2" animBg="1"/>
      <p:bldP spid="12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780212"/>
              </p:ext>
            </p:extLst>
          </p:nvPr>
        </p:nvGraphicFramePr>
        <p:xfrm>
          <a:off x="367053" y="1986375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Warning zone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Range of warning zone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LED Light (Visual)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Warning sound (Audio)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Action should be taken by crane operator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Pre-warning zone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&gt;1.2m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Point mark only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Bi </a:t>
                      </a:r>
                      <a:endParaRPr lang="en-US" sz="1800" kern="100" dirty="0" smtClean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one tone)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Alert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Buffer zone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About </a:t>
                      </a:r>
                      <a:endParaRPr lang="en-US" sz="1800" kern="100" dirty="0" smtClean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1.0 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~ 1.2m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Blue mark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Bi-Bi tone </a:t>
                      </a:r>
                      <a:endParaRPr lang="en-US" sz="1800" kern="100" dirty="0" smtClean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3/4 sec.)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Alert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Buffer zone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About </a:t>
                      </a:r>
                      <a:endParaRPr lang="en-US" sz="1800" kern="100" dirty="0" smtClean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0.8 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~ 0.9m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Green mark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Bi-Bi tone </a:t>
                      </a:r>
                      <a:endParaRPr lang="en-US" sz="1800" kern="100" dirty="0" smtClean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1/2 sec.)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Prepare to slow down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Buffer zone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About </a:t>
                      </a:r>
                      <a:endParaRPr lang="en-US" sz="1800" kern="100" dirty="0" smtClean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0.4 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~ 0.7m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Yellow mark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Bi-Bi-Bi </a:t>
                      </a:r>
                      <a:endParaRPr lang="en-US" sz="1800" kern="100" dirty="0" smtClean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1/3 sec.)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Slow down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Stop zone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About </a:t>
                      </a:r>
                      <a:endParaRPr lang="en-US" sz="1800" kern="100" dirty="0" smtClean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0.1 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~.03m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Red mark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Bi-Bi-Bi </a:t>
                      </a:r>
                      <a:endParaRPr lang="en-US" sz="1800" kern="100" dirty="0" smtClean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1/5 sec.)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Stop at once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421854" y="762239"/>
            <a:ext cx="8229600" cy="1224136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 smtClean="0"/>
              <a:t>Gantry Crane Ultrasonic Warning System for Mobilization</a:t>
            </a:r>
            <a:endParaRPr lang="zh-HK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819641" y="5639721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u="sng" dirty="0"/>
              <a:t>Visual and Audio signal for warning zone and action taken</a:t>
            </a:r>
            <a:endParaRPr lang="zh-TW" altLang="zh-HK" dirty="0"/>
          </a:p>
        </p:txBody>
      </p:sp>
      <p:pic>
        <p:nvPicPr>
          <p:cNvPr id="12" name="音訊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2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07"/>
    </mc:Choice>
    <mc:Fallback xmlns="">
      <p:transition spd="slow" advTm="18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63272" cy="1152128"/>
          </a:xfrm>
        </p:spPr>
        <p:txBody>
          <a:bodyPr>
            <a:noAutofit/>
          </a:bodyPr>
          <a:lstStyle/>
          <a:p>
            <a:r>
              <a:rPr lang="en-US" altLang="zh-HK" sz="3600" dirty="0"/>
              <a:t>Gantry Crane Ultrasonic Warning System for Mobilization</a:t>
            </a:r>
            <a:endParaRPr lang="zh-HK" altLang="en-US" sz="36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204864"/>
            <a:ext cx="5410944" cy="396044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altLang="zh-HK" sz="2200" dirty="0" smtClean="0"/>
              <a:t>Gantry crane is selected for lifting and transporting of pre-cast bridge segment  at storage yard, due to heavy  lifting  and transportation efficiency. </a:t>
            </a:r>
          </a:p>
          <a:p>
            <a:pPr marL="109728" indent="0" algn="just">
              <a:buNone/>
            </a:pPr>
            <a:endParaRPr lang="en-US" altLang="zh-HK" sz="2200" dirty="0" smtClean="0"/>
          </a:p>
          <a:p>
            <a:pPr marL="109728" indent="0" algn="just">
              <a:buNone/>
            </a:pPr>
            <a:r>
              <a:rPr lang="en-US" altLang="zh-HK" sz="2200" dirty="0" smtClean="0"/>
              <a:t>There </a:t>
            </a:r>
            <a:r>
              <a:rPr lang="en-US" altLang="zh-HK" sz="2200" dirty="0"/>
              <a:t>are two blind points while segment is lifting and the gantry operator is not able </a:t>
            </a:r>
            <a:r>
              <a:rPr lang="en-US" altLang="zh-HK" sz="2200" dirty="0" smtClean="0"/>
              <a:t>to </a:t>
            </a:r>
            <a:r>
              <a:rPr lang="en-US" altLang="zh-HK" sz="2200" dirty="0"/>
              <a:t>notify. </a:t>
            </a:r>
            <a:endParaRPr lang="zh-HK" altLang="en-US" sz="2200" dirty="0"/>
          </a:p>
        </p:txBody>
      </p:sp>
      <p:pic>
        <p:nvPicPr>
          <p:cNvPr id="5" name="Picture 2" descr="W:\Safety\05 Inspection\0501 Inspection photo\2013-04\2013-04-18 (Justy)\DSC02460 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8575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音訊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12"/>
    </mc:Choice>
    <mc:Fallback xmlns="">
      <p:transition spd="slow" advTm="27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直線接點 118"/>
          <p:cNvCxnSpPr/>
          <p:nvPr/>
        </p:nvCxnSpPr>
        <p:spPr>
          <a:xfrm flipV="1">
            <a:off x="2134908" y="1726907"/>
            <a:ext cx="2816491" cy="360469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接點 119"/>
          <p:cNvCxnSpPr/>
          <p:nvPr/>
        </p:nvCxnSpPr>
        <p:spPr>
          <a:xfrm flipV="1">
            <a:off x="1962073" y="1706372"/>
            <a:ext cx="2879366" cy="35983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接點 120"/>
          <p:cNvCxnSpPr/>
          <p:nvPr/>
        </p:nvCxnSpPr>
        <p:spPr>
          <a:xfrm flipH="1">
            <a:off x="2299320" y="1726907"/>
            <a:ext cx="2793037" cy="36152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接點 121"/>
          <p:cNvCxnSpPr/>
          <p:nvPr/>
        </p:nvCxnSpPr>
        <p:spPr>
          <a:xfrm flipH="1">
            <a:off x="5782614" y="1595928"/>
            <a:ext cx="2692750" cy="41866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接點 122"/>
          <p:cNvCxnSpPr/>
          <p:nvPr/>
        </p:nvCxnSpPr>
        <p:spPr>
          <a:xfrm flipH="1">
            <a:off x="6047271" y="1657359"/>
            <a:ext cx="2577526" cy="415726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接點 123"/>
          <p:cNvCxnSpPr/>
          <p:nvPr/>
        </p:nvCxnSpPr>
        <p:spPr>
          <a:xfrm flipH="1">
            <a:off x="6242481" y="1657359"/>
            <a:ext cx="2636188" cy="4166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群組 106"/>
          <p:cNvGrpSpPr/>
          <p:nvPr/>
        </p:nvGrpSpPr>
        <p:grpSpPr>
          <a:xfrm>
            <a:off x="1738793" y="1629946"/>
            <a:ext cx="3645439" cy="4306411"/>
            <a:chOff x="1866943" y="1519202"/>
            <a:chExt cx="3645439" cy="4306411"/>
          </a:xfrm>
        </p:grpSpPr>
        <p:cxnSp>
          <p:nvCxnSpPr>
            <p:cNvPr id="108" name="直線接點 107"/>
            <p:cNvCxnSpPr>
              <a:endCxn id="118" idx="3"/>
            </p:cNvCxnSpPr>
            <p:nvPr/>
          </p:nvCxnSpPr>
          <p:spPr>
            <a:xfrm flipV="1">
              <a:off x="4859825" y="1549424"/>
              <a:ext cx="635889" cy="591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>
            <a:xfrm flipV="1">
              <a:off x="1866943" y="1608603"/>
              <a:ext cx="2992882" cy="36089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菱形 109"/>
            <p:cNvSpPr/>
            <p:nvPr/>
          </p:nvSpPr>
          <p:spPr>
            <a:xfrm rot="17349450">
              <a:off x="2201826" y="5084139"/>
              <a:ext cx="1091441" cy="3915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1866943" y="5248633"/>
              <a:ext cx="696741" cy="527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2" name="菱形 111"/>
            <p:cNvSpPr/>
            <p:nvPr/>
          </p:nvSpPr>
          <p:spPr>
            <a:xfrm rot="17349450">
              <a:off x="2575817" y="4616503"/>
              <a:ext cx="1091441" cy="3915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3" name="菱形 112"/>
            <p:cNvSpPr/>
            <p:nvPr/>
          </p:nvSpPr>
          <p:spPr>
            <a:xfrm rot="17349450">
              <a:off x="2945915" y="4160690"/>
              <a:ext cx="1091441" cy="3915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4" name="菱形 113"/>
            <p:cNvSpPr/>
            <p:nvPr/>
          </p:nvSpPr>
          <p:spPr>
            <a:xfrm rot="17349450">
              <a:off x="3303917" y="3730826"/>
              <a:ext cx="1091441" cy="3915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5" name="菱形 114"/>
            <p:cNvSpPr/>
            <p:nvPr/>
          </p:nvSpPr>
          <p:spPr>
            <a:xfrm rot="17349450">
              <a:off x="3683615" y="3261846"/>
              <a:ext cx="1091441" cy="3915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6" name="菱形 115"/>
            <p:cNvSpPr/>
            <p:nvPr/>
          </p:nvSpPr>
          <p:spPr>
            <a:xfrm rot="17349450">
              <a:off x="4049320" y="2795121"/>
              <a:ext cx="1091441" cy="3915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7" name="菱形 116"/>
            <p:cNvSpPr/>
            <p:nvPr/>
          </p:nvSpPr>
          <p:spPr>
            <a:xfrm rot="17349450">
              <a:off x="4413320" y="2324535"/>
              <a:ext cx="1091441" cy="3915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8" name="菱形 117"/>
            <p:cNvSpPr/>
            <p:nvPr/>
          </p:nvSpPr>
          <p:spPr>
            <a:xfrm rot="17349450">
              <a:off x="4770907" y="1869169"/>
              <a:ext cx="1091441" cy="39150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2737380" y="-886386"/>
            <a:ext cx="5480496" cy="4821134"/>
            <a:chOff x="2032895" y="44049"/>
            <a:chExt cx="5480496" cy="4821134"/>
          </a:xfrm>
        </p:grpSpPr>
        <p:grpSp>
          <p:nvGrpSpPr>
            <p:cNvPr id="5" name="群組 4"/>
            <p:cNvGrpSpPr/>
            <p:nvPr/>
          </p:nvGrpSpPr>
          <p:grpSpPr>
            <a:xfrm>
              <a:off x="2032895" y="44049"/>
              <a:ext cx="5480496" cy="4821134"/>
              <a:chOff x="2797503" y="-85806"/>
              <a:chExt cx="5480496" cy="4821134"/>
            </a:xfrm>
          </p:grpSpPr>
          <p:cxnSp>
            <p:nvCxnSpPr>
              <p:cNvPr id="7" name="直線接點 6"/>
              <p:cNvCxnSpPr/>
              <p:nvPr/>
            </p:nvCxnSpPr>
            <p:spPr>
              <a:xfrm>
                <a:off x="3486837" y="-48479"/>
                <a:ext cx="13048" cy="36483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群組 7"/>
              <p:cNvGrpSpPr/>
              <p:nvPr/>
            </p:nvGrpSpPr>
            <p:grpSpPr>
              <a:xfrm>
                <a:off x="2797503" y="-85806"/>
                <a:ext cx="5480496" cy="4821134"/>
                <a:chOff x="1976212" y="175159"/>
                <a:chExt cx="5480496" cy="4821134"/>
              </a:xfrm>
            </p:grpSpPr>
            <p:grpSp>
              <p:nvGrpSpPr>
                <p:cNvPr id="9" name="群組 8"/>
                <p:cNvGrpSpPr/>
                <p:nvPr/>
              </p:nvGrpSpPr>
              <p:grpSpPr>
                <a:xfrm>
                  <a:off x="3686706" y="1749597"/>
                  <a:ext cx="1870810" cy="2183733"/>
                  <a:chOff x="3767003" y="1786449"/>
                  <a:chExt cx="1870810" cy="2183733"/>
                </a:xfrm>
              </p:grpSpPr>
              <p:cxnSp>
                <p:nvCxnSpPr>
                  <p:cNvPr id="100" name="直線接點 99"/>
                  <p:cNvCxnSpPr/>
                  <p:nvPr/>
                </p:nvCxnSpPr>
                <p:spPr>
                  <a:xfrm>
                    <a:off x="4665516" y="1802445"/>
                    <a:ext cx="0" cy="76856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線接點 100"/>
                  <p:cNvCxnSpPr/>
                  <p:nvPr/>
                </p:nvCxnSpPr>
                <p:spPr>
                  <a:xfrm>
                    <a:off x="4814452" y="1797317"/>
                    <a:ext cx="0" cy="76856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線接點 101"/>
                  <p:cNvCxnSpPr/>
                  <p:nvPr/>
                </p:nvCxnSpPr>
                <p:spPr>
                  <a:xfrm>
                    <a:off x="4943158" y="1786449"/>
                    <a:ext cx="0" cy="76856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線接點 102"/>
                  <p:cNvCxnSpPr/>
                  <p:nvPr/>
                </p:nvCxnSpPr>
                <p:spPr>
                  <a:xfrm>
                    <a:off x="4521899" y="1804570"/>
                    <a:ext cx="0" cy="76856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4" name="矩形 103"/>
                  <p:cNvSpPr/>
                  <p:nvPr/>
                </p:nvSpPr>
                <p:spPr>
                  <a:xfrm>
                    <a:off x="4521899" y="2593926"/>
                    <a:ext cx="432048" cy="286026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3767003" y="2884571"/>
                    <a:ext cx="1870810" cy="2880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sp>
                <p:nvSpPr>
                  <p:cNvPr id="106" name="流程圖: 人工作業 105"/>
                  <p:cNvSpPr/>
                  <p:nvPr/>
                </p:nvSpPr>
                <p:spPr>
                  <a:xfrm>
                    <a:off x="3924605" y="3172603"/>
                    <a:ext cx="1557480" cy="797579"/>
                  </a:xfrm>
                  <a:prstGeom prst="flowChartManualOperation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</p:grpSp>
            <p:grpSp>
              <p:nvGrpSpPr>
                <p:cNvPr id="10" name="群組 9"/>
                <p:cNvGrpSpPr/>
                <p:nvPr/>
              </p:nvGrpSpPr>
              <p:grpSpPr>
                <a:xfrm>
                  <a:off x="1976212" y="175159"/>
                  <a:ext cx="5480496" cy="4821134"/>
                  <a:chOff x="1976212" y="175159"/>
                  <a:chExt cx="5480496" cy="4821134"/>
                </a:xfrm>
              </p:grpSpPr>
              <p:sp>
                <p:nvSpPr>
                  <p:cNvPr id="11" name="流程圖: 資料 10"/>
                  <p:cNvSpPr/>
                  <p:nvPr/>
                </p:nvSpPr>
                <p:spPr>
                  <a:xfrm rot="18367307">
                    <a:off x="6643437" y="2593205"/>
                    <a:ext cx="826273" cy="97294"/>
                  </a:xfrm>
                  <a:prstGeom prst="flowChartInputOutpu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sp>
                <p:nvSpPr>
                  <p:cNvPr id="12" name="梯形 11"/>
                  <p:cNvSpPr/>
                  <p:nvPr/>
                </p:nvSpPr>
                <p:spPr>
                  <a:xfrm rot="10562193">
                    <a:off x="7084530" y="1271878"/>
                    <a:ext cx="372178" cy="2068133"/>
                  </a:xfrm>
                  <a:prstGeom prst="trapezoid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grpSp>
                <p:nvGrpSpPr>
                  <p:cNvPr id="13" name="群組 12"/>
                  <p:cNvGrpSpPr/>
                  <p:nvPr/>
                </p:nvGrpSpPr>
                <p:grpSpPr>
                  <a:xfrm>
                    <a:off x="1976212" y="592166"/>
                    <a:ext cx="4950854" cy="4404127"/>
                    <a:chOff x="1976212" y="592166"/>
                    <a:chExt cx="4950854" cy="4404127"/>
                  </a:xfrm>
                </p:grpSpPr>
                <p:grpSp>
                  <p:nvGrpSpPr>
                    <p:cNvPr id="32" name="群組 31"/>
                    <p:cNvGrpSpPr/>
                    <p:nvPr/>
                  </p:nvGrpSpPr>
                  <p:grpSpPr>
                    <a:xfrm>
                      <a:off x="1976212" y="592166"/>
                      <a:ext cx="4950854" cy="4248257"/>
                      <a:chOff x="2069418" y="620903"/>
                      <a:chExt cx="4950854" cy="4248257"/>
                    </a:xfrm>
                  </p:grpSpPr>
                  <p:sp>
                    <p:nvSpPr>
                      <p:cNvPr id="36" name="流程圖: 資料 35"/>
                      <p:cNvSpPr/>
                      <p:nvPr/>
                    </p:nvSpPr>
                    <p:spPr>
                      <a:xfrm rot="19752433">
                        <a:off x="2430672" y="3257157"/>
                        <a:ext cx="826273" cy="97294"/>
                      </a:xfrm>
                      <a:prstGeom prst="flowChartInputOutput">
                        <a:avLst/>
                      </a:prstGeom>
                      <a:solidFill>
                        <a:srgbClr val="0070C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HK" altLang="en-US"/>
                      </a:p>
                    </p:txBody>
                  </p:sp>
                  <p:sp>
                    <p:nvSpPr>
                      <p:cNvPr id="37" name="梯形 36"/>
                      <p:cNvSpPr/>
                      <p:nvPr/>
                    </p:nvSpPr>
                    <p:spPr>
                      <a:xfrm rot="21115448">
                        <a:off x="2979163" y="1774011"/>
                        <a:ext cx="220776" cy="2183373"/>
                      </a:xfrm>
                      <a:prstGeom prst="trapezoid">
                        <a:avLst/>
                      </a:prstGeom>
                      <a:solidFill>
                        <a:srgbClr val="0070C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HK" altLang="en-US"/>
                      </a:p>
                    </p:txBody>
                  </p:sp>
                  <p:grpSp>
                    <p:nvGrpSpPr>
                      <p:cNvPr id="38" name="群組 37"/>
                      <p:cNvGrpSpPr/>
                      <p:nvPr/>
                    </p:nvGrpSpPr>
                    <p:grpSpPr>
                      <a:xfrm>
                        <a:off x="2069418" y="620903"/>
                        <a:ext cx="4950854" cy="4248257"/>
                        <a:chOff x="2069418" y="620903"/>
                        <a:chExt cx="4950854" cy="4248257"/>
                      </a:xfrm>
                    </p:grpSpPr>
                    <p:grpSp>
                      <p:nvGrpSpPr>
                        <p:cNvPr id="39" name="群組 38"/>
                        <p:cNvGrpSpPr/>
                        <p:nvPr/>
                      </p:nvGrpSpPr>
                      <p:grpSpPr>
                        <a:xfrm>
                          <a:off x="2069418" y="2162618"/>
                          <a:ext cx="1116729" cy="688312"/>
                          <a:chOff x="3224164" y="4250731"/>
                          <a:chExt cx="1116729" cy="688312"/>
                        </a:xfrm>
                      </p:grpSpPr>
                      <p:sp>
                        <p:nvSpPr>
                          <p:cNvPr id="91" name="剪去單一角落矩形 90"/>
                          <p:cNvSpPr/>
                          <p:nvPr/>
                        </p:nvSpPr>
                        <p:spPr>
                          <a:xfrm>
                            <a:off x="3268343" y="4250731"/>
                            <a:ext cx="1072550" cy="686453"/>
                          </a:xfrm>
                          <a:prstGeom prst="snip1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HK" altLang="en-US"/>
                          </a:p>
                        </p:txBody>
                      </p:sp>
                      <p:cxnSp>
                        <p:nvCxnSpPr>
                          <p:cNvPr id="92" name="直線接點 91"/>
                          <p:cNvCxnSpPr>
                            <a:stCxn id="91" idx="2"/>
                            <a:endCxn id="91" idx="0"/>
                          </p:cNvCxnSpPr>
                          <p:nvPr/>
                        </p:nvCxnSpPr>
                        <p:spPr>
                          <a:xfrm>
                            <a:off x="3268343" y="4593959"/>
                            <a:ext cx="1072550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93" name="矩形 92"/>
                          <p:cNvSpPr/>
                          <p:nvPr/>
                        </p:nvSpPr>
                        <p:spPr>
                          <a:xfrm>
                            <a:off x="3224164" y="4884563"/>
                            <a:ext cx="1111501" cy="5448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HK" altLang="en-US"/>
                          </a:p>
                        </p:txBody>
                      </p:sp>
                      <p:grpSp>
                        <p:nvGrpSpPr>
                          <p:cNvPr id="94" name="群組 93"/>
                          <p:cNvGrpSpPr/>
                          <p:nvPr/>
                        </p:nvGrpSpPr>
                        <p:grpSpPr>
                          <a:xfrm>
                            <a:off x="4067944" y="4365104"/>
                            <a:ext cx="216024" cy="497932"/>
                            <a:chOff x="4067944" y="4365104"/>
                            <a:chExt cx="216024" cy="497932"/>
                          </a:xfrm>
                        </p:grpSpPr>
                        <p:sp>
                          <p:nvSpPr>
                            <p:cNvPr id="95" name="笑臉 94"/>
                            <p:cNvSpPr/>
                            <p:nvPr/>
                          </p:nvSpPr>
                          <p:spPr>
                            <a:xfrm>
                              <a:off x="4067944" y="4365104"/>
                              <a:ext cx="216024" cy="228855"/>
                            </a:xfrm>
                            <a:prstGeom prst="smileyFace">
                              <a:avLst/>
                            </a:prstGeom>
                            <a:solidFill>
                              <a:srgbClr val="FFC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zh-HK" altLang="en-US"/>
                            </a:p>
                          </p:txBody>
                        </p:sp>
                        <p:cxnSp>
                          <p:nvCxnSpPr>
                            <p:cNvPr id="96" name="直線接點 95"/>
                            <p:cNvCxnSpPr/>
                            <p:nvPr/>
                          </p:nvCxnSpPr>
                          <p:spPr>
                            <a:xfrm>
                              <a:off x="4173808" y="4593959"/>
                              <a:ext cx="0" cy="170251"/>
                            </a:xfrm>
                            <a:prstGeom prst="line">
                              <a:avLst/>
                            </a:prstGeom>
                            <a:ln w="76200">
                              <a:solidFill>
                                <a:srgbClr val="00B05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7" name="直線接點 96"/>
                            <p:cNvCxnSpPr/>
                            <p:nvPr/>
                          </p:nvCxnSpPr>
                          <p:spPr>
                            <a:xfrm>
                              <a:off x="4175956" y="4653136"/>
                              <a:ext cx="108012" cy="25948"/>
                            </a:xfrm>
                            <a:prstGeom prst="line">
                              <a:avLst/>
                            </a:prstGeom>
                            <a:ln w="38100"/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98" name="圓角化單一角落矩形 97"/>
                            <p:cNvSpPr/>
                            <p:nvPr/>
                          </p:nvSpPr>
                          <p:spPr>
                            <a:xfrm>
                              <a:off x="4067944" y="4593959"/>
                              <a:ext cx="58736" cy="269077"/>
                            </a:xfrm>
                            <a:prstGeom prst="round1Rect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zh-HK" altLang="en-US"/>
                            </a:p>
                          </p:txBody>
                        </p:sp>
                        <p:sp>
                          <p:nvSpPr>
                            <p:cNvPr id="99" name="矩形 98"/>
                            <p:cNvSpPr/>
                            <p:nvPr/>
                          </p:nvSpPr>
                          <p:spPr>
                            <a:xfrm>
                              <a:off x="4126680" y="4764210"/>
                              <a:ext cx="157288" cy="98826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zh-HK" alt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40" name="群組 39"/>
                        <p:cNvGrpSpPr/>
                        <p:nvPr/>
                      </p:nvGrpSpPr>
                      <p:grpSpPr>
                        <a:xfrm>
                          <a:off x="2267744" y="1796336"/>
                          <a:ext cx="720080" cy="3066700"/>
                          <a:chOff x="2267744" y="1796336"/>
                          <a:chExt cx="720080" cy="3066700"/>
                        </a:xfrm>
                      </p:grpSpPr>
                      <p:sp>
                        <p:nvSpPr>
                          <p:cNvPr id="75" name="流程圖: 人工作業 74"/>
                          <p:cNvSpPr/>
                          <p:nvPr/>
                        </p:nvSpPr>
                        <p:spPr>
                          <a:xfrm>
                            <a:off x="2267744" y="1796336"/>
                            <a:ext cx="720080" cy="2448272"/>
                          </a:xfrm>
                          <a:prstGeom prst="flowChartManualOperation">
                            <a:avLst/>
                          </a:prstGeom>
                          <a:solidFill>
                            <a:srgbClr val="0070C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HK" altLang="en-US"/>
                          </a:p>
                        </p:txBody>
                      </p:sp>
                      <p:grpSp>
                        <p:nvGrpSpPr>
                          <p:cNvPr id="76" name="群組 75"/>
                          <p:cNvGrpSpPr/>
                          <p:nvPr/>
                        </p:nvGrpSpPr>
                        <p:grpSpPr>
                          <a:xfrm>
                            <a:off x="2411760" y="1796336"/>
                            <a:ext cx="432048" cy="2280736"/>
                            <a:chOff x="2411760" y="1796336"/>
                            <a:chExt cx="432048" cy="2280736"/>
                          </a:xfrm>
                        </p:grpSpPr>
                        <p:cxnSp>
                          <p:nvCxnSpPr>
                            <p:cNvPr id="79" name="直線接點 78"/>
                            <p:cNvCxnSpPr/>
                            <p:nvPr/>
                          </p:nvCxnSpPr>
                          <p:spPr>
                            <a:xfrm>
                              <a:off x="2411760" y="1796336"/>
                              <a:ext cx="0" cy="2280736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0" name="直線接點 79"/>
                            <p:cNvCxnSpPr/>
                            <p:nvPr/>
                          </p:nvCxnSpPr>
                          <p:spPr>
                            <a:xfrm>
                              <a:off x="2843808" y="1796336"/>
                              <a:ext cx="0" cy="2280736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1" name="直線接點 80"/>
                            <p:cNvCxnSpPr/>
                            <p:nvPr/>
                          </p:nvCxnSpPr>
                          <p:spPr>
                            <a:xfrm>
                              <a:off x="2411760" y="1988840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2" name="直線接點 81"/>
                            <p:cNvCxnSpPr/>
                            <p:nvPr/>
                          </p:nvCxnSpPr>
                          <p:spPr>
                            <a:xfrm>
                              <a:off x="2411760" y="2204864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3" name="直線接點 82"/>
                            <p:cNvCxnSpPr/>
                            <p:nvPr/>
                          </p:nvCxnSpPr>
                          <p:spPr>
                            <a:xfrm>
                              <a:off x="2411760" y="2420888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4" name="直線接點 83"/>
                            <p:cNvCxnSpPr/>
                            <p:nvPr/>
                          </p:nvCxnSpPr>
                          <p:spPr>
                            <a:xfrm>
                              <a:off x="2411760" y="2636912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5" name="直線接點 84"/>
                            <p:cNvCxnSpPr/>
                            <p:nvPr/>
                          </p:nvCxnSpPr>
                          <p:spPr>
                            <a:xfrm>
                              <a:off x="2411760" y="2852936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6" name="直線接點 85"/>
                            <p:cNvCxnSpPr/>
                            <p:nvPr/>
                          </p:nvCxnSpPr>
                          <p:spPr>
                            <a:xfrm>
                              <a:off x="2411760" y="3054522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7" name="直線接點 86"/>
                            <p:cNvCxnSpPr/>
                            <p:nvPr/>
                          </p:nvCxnSpPr>
                          <p:spPr>
                            <a:xfrm>
                              <a:off x="2411760" y="3284984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8" name="直線接點 87"/>
                            <p:cNvCxnSpPr/>
                            <p:nvPr/>
                          </p:nvCxnSpPr>
                          <p:spPr>
                            <a:xfrm>
                              <a:off x="2411760" y="3501008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9" name="直線接點 88"/>
                            <p:cNvCxnSpPr/>
                            <p:nvPr/>
                          </p:nvCxnSpPr>
                          <p:spPr>
                            <a:xfrm>
                              <a:off x="2411760" y="3717032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0" name="直線接點 89"/>
                            <p:cNvCxnSpPr/>
                            <p:nvPr/>
                          </p:nvCxnSpPr>
                          <p:spPr>
                            <a:xfrm>
                              <a:off x="2411760" y="3933056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77" name="梯形 76"/>
                          <p:cNvSpPr/>
                          <p:nvPr/>
                        </p:nvSpPr>
                        <p:spPr>
                          <a:xfrm rot="10800000">
                            <a:off x="2411760" y="4244608"/>
                            <a:ext cx="432048" cy="408528"/>
                          </a:xfrm>
                          <a:prstGeom prst="trapezoid">
                            <a:avLst/>
                          </a:prstGeom>
                          <a:solidFill>
                            <a:srgbClr val="0070C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HK" altLang="en-US"/>
                          </a:p>
                        </p:txBody>
                      </p:sp>
                      <p:sp>
                        <p:nvSpPr>
                          <p:cNvPr id="78" name="圓角矩形 77"/>
                          <p:cNvSpPr/>
                          <p:nvPr/>
                        </p:nvSpPr>
                        <p:spPr>
                          <a:xfrm>
                            <a:off x="2519771" y="4653136"/>
                            <a:ext cx="216024" cy="209900"/>
                          </a:xfrm>
                          <a:prstGeom prst="round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HK" altLang="en-US"/>
                          </a:p>
                        </p:txBody>
                      </p:sp>
                    </p:grpSp>
                    <p:grpSp>
                      <p:nvGrpSpPr>
                        <p:cNvPr id="41" name="群組 40"/>
                        <p:cNvGrpSpPr/>
                        <p:nvPr/>
                      </p:nvGrpSpPr>
                      <p:grpSpPr>
                        <a:xfrm>
                          <a:off x="6300192" y="1794330"/>
                          <a:ext cx="720080" cy="3074830"/>
                          <a:chOff x="6300192" y="1794330"/>
                          <a:chExt cx="720080" cy="3074830"/>
                        </a:xfrm>
                      </p:grpSpPr>
                      <p:sp>
                        <p:nvSpPr>
                          <p:cNvPr id="59" name="流程圖: 人工作業 58"/>
                          <p:cNvSpPr/>
                          <p:nvPr/>
                        </p:nvSpPr>
                        <p:spPr>
                          <a:xfrm>
                            <a:off x="6300192" y="1796336"/>
                            <a:ext cx="720080" cy="2448272"/>
                          </a:xfrm>
                          <a:prstGeom prst="flowChartManualOperation">
                            <a:avLst/>
                          </a:prstGeom>
                          <a:solidFill>
                            <a:srgbClr val="0070C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HK" altLang="en-US"/>
                          </a:p>
                        </p:txBody>
                      </p:sp>
                      <p:grpSp>
                        <p:nvGrpSpPr>
                          <p:cNvPr id="60" name="群組 59"/>
                          <p:cNvGrpSpPr/>
                          <p:nvPr/>
                        </p:nvGrpSpPr>
                        <p:grpSpPr>
                          <a:xfrm>
                            <a:off x="6444208" y="1794330"/>
                            <a:ext cx="432048" cy="2280736"/>
                            <a:chOff x="2411760" y="1796336"/>
                            <a:chExt cx="432048" cy="2280736"/>
                          </a:xfrm>
                        </p:grpSpPr>
                        <p:cxnSp>
                          <p:nvCxnSpPr>
                            <p:cNvPr id="63" name="直線接點 62"/>
                            <p:cNvCxnSpPr/>
                            <p:nvPr/>
                          </p:nvCxnSpPr>
                          <p:spPr>
                            <a:xfrm>
                              <a:off x="2411760" y="1796336"/>
                              <a:ext cx="0" cy="2280736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4" name="直線接點 63"/>
                            <p:cNvCxnSpPr/>
                            <p:nvPr/>
                          </p:nvCxnSpPr>
                          <p:spPr>
                            <a:xfrm>
                              <a:off x="2843808" y="1796336"/>
                              <a:ext cx="0" cy="2280736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5" name="直線接點 64"/>
                            <p:cNvCxnSpPr/>
                            <p:nvPr/>
                          </p:nvCxnSpPr>
                          <p:spPr>
                            <a:xfrm>
                              <a:off x="2411760" y="1988840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6" name="直線接點 65"/>
                            <p:cNvCxnSpPr/>
                            <p:nvPr/>
                          </p:nvCxnSpPr>
                          <p:spPr>
                            <a:xfrm>
                              <a:off x="2411760" y="2204864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7" name="直線接點 66"/>
                            <p:cNvCxnSpPr/>
                            <p:nvPr/>
                          </p:nvCxnSpPr>
                          <p:spPr>
                            <a:xfrm>
                              <a:off x="2411760" y="2420888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8" name="直線接點 67"/>
                            <p:cNvCxnSpPr/>
                            <p:nvPr/>
                          </p:nvCxnSpPr>
                          <p:spPr>
                            <a:xfrm>
                              <a:off x="2411760" y="2636912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9" name="直線接點 68"/>
                            <p:cNvCxnSpPr/>
                            <p:nvPr/>
                          </p:nvCxnSpPr>
                          <p:spPr>
                            <a:xfrm>
                              <a:off x="2411760" y="2852936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70" name="直線接點 69"/>
                            <p:cNvCxnSpPr/>
                            <p:nvPr/>
                          </p:nvCxnSpPr>
                          <p:spPr>
                            <a:xfrm>
                              <a:off x="2411760" y="3054522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71" name="直線接點 70"/>
                            <p:cNvCxnSpPr/>
                            <p:nvPr/>
                          </p:nvCxnSpPr>
                          <p:spPr>
                            <a:xfrm>
                              <a:off x="2411760" y="3284984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72" name="直線接點 71"/>
                            <p:cNvCxnSpPr/>
                            <p:nvPr/>
                          </p:nvCxnSpPr>
                          <p:spPr>
                            <a:xfrm>
                              <a:off x="2411760" y="3501008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73" name="直線接點 72"/>
                            <p:cNvCxnSpPr/>
                            <p:nvPr/>
                          </p:nvCxnSpPr>
                          <p:spPr>
                            <a:xfrm>
                              <a:off x="2411760" y="3717032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74" name="直線接點 73"/>
                            <p:cNvCxnSpPr/>
                            <p:nvPr/>
                          </p:nvCxnSpPr>
                          <p:spPr>
                            <a:xfrm>
                              <a:off x="2411760" y="3933056"/>
                              <a:ext cx="432048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61" name="梯形 60"/>
                          <p:cNvSpPr/>
                          <p:nvPr/>
                        </p:nvSpPr>
                        <p:spPr>
                          <a:xfrm rot="10800000">
                            <a:off x="6441317" y="4250731"/>
                            <a:ext cx="432048" cy="408528"/>
                          </a:xfrm>
                          <a:prstGeom prst="trapezoid">
                            <a:avLst/>
                          </a:prstGeom>
                          <a:solidFill>
                            <a:srgbClr val="0070C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HK" altLang="en-US"/>
                          </a:p>
                        </p:txBody>
                      </p:sp>
                      <p:sp>
                        <p:nvSpPr>
                          <p:cNvPr id="62" name="圓角矩形 61"/>
                          <p:cNvSpPr/>
                          <p:nvPr/>
                        </p:nvSpPr>
                        <p:spPr>
                          <a:xfrm>
                            <a:off x="6549328" y="4659260"/>
                            <a:ext cx="216024" cy="209900"/>
                          </a:xfrm>
                          <a:prstGeom prst="round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HK" altLang="en-US"/>
                          </a:p>
                        </p:txBody>
                      </p:sp>
                    </p:grpSp>
                    <p:grpSp>
                      <p:nvGrpSpPr>
                        <p:cNvPr id="42" name="群組 41"/>
                        <p:cNvGrpSpPr/>
                        <p:nvPr/>
                      </p:nvGrpSpPr>
                      <p:grpSpPr>
                        <a:xfrm>
                          <a:off x="2267744" y="1052736"/>
                          <a:ext cx="4752528" cy="743600"/>
                          <a:chOff x="2267744" y="1052736"/>
                          <a:chExt cx="4752528" cy="743600"/>
                        </a:xfrm>
                      </p:grpSpPr>
                      <p:sp>
                        <p:nvSpPr>
                          <p:cNvPr id="57" name="矩形 56"/>
                          <p:cNvSpPr/>
                          <p:nvPr/>
                        </p:nvSpPr>
                        <p:spPr>
                          <a:xfrm>
                            <a:off x="2267744" y="1052736"/>
                            <a:ext cx="4752528" cy="743600"/>
                          </a:xfrm>
                          <a:prstGeom prst="rect">
                            <a:avLst/>
                          </a:prstGeom>
                          <a:solidFill>
                            <a:srgbClr val="0070C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HK" altLang="en-US"/>
                          </a:p>
                        </p:txBody>
                      </p:sp>
                      <p:sp>
                        <p:nvSpPr>
                          <p:cNvPr id="58" name="文字方塊 57"/>
                          <p:cNvSpPr txBox="1"/>
                          <p:nvPr/>
                        </p:nvSpPr>
                        <p:spPr>
                          <a:xfrm>
                            <a:off x="2987824" y="1186134"/>
                            <a:ext cx="3367351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altLang="zh-HK" sz="2800" dirty="0" smtClean="0">
                                <a:solidFill>
                                  <a:srgbClr val="FFFF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a:t>SWL 160 TON</a:t>
                            </a:r>
                            <a:endParaRPr lang="zh-HK" altLang="en-US" sz="2800" dirty="0">
                              <a:solidFill>
                                <a:srgbClr val="FFFF00"/>
                              </a:solidFill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3" name="群組 42"/>
                        <p:cNvGrpSpPr/>
                        <p:nvPr/>
                      </p:nvGrpSpPr>
                      <p:grpSpPr>
                        <a:xfrm>
                          <a:off x="2267744" y="620903"/>
                          <a:ext cx="4752528" cy="490454"/>
                          <a:chOff x="2267744" y="670294"/>
                          <a:chExt cx="4752528" cy="490454"/>
                        </a:xfrm>
                      </p:grpSpPr>
                      <p:sp>
                        <p:nvSpPr>
                          <p:cNvPr id="44" name="矩形 43"/>
                          <p:cNvSpPr/>
                          <p:nvPr/>
                        </p:nvSpPr>
                        <p:spPr>
                          <a:xfrm>
                            <a:off x="2267744" y="1052736"/>
                            <a:ext cx="4752528" cy="108012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HK" altLang="en-US"/>
                          </a:p>
                        </p:txBody>
                      </p:sp>
                      <p:cxnSp>
                        <p:nvCxnSpPr>
                          <p:cNvPr id="45" name="直線接點 44"/>
                          <p:cNvCxnSpPr>
                            <a:endCxn id="44" idx="1"/>
                          </p:cNvCxnSpPr>
                          <p:nvPr/>
                        </p:nvCxnSpPr>
                        <p:spPr>
                          <a:xfrm>
                            <a:off x="2267744" y="692696"/>
                            <a:ext cx="0" cy="41404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6" name="直線接點 45"/>
                          <p:cNvCxnSpPr/>
                          <p:nvPr/>
                        </p:nvCxnSpPr>
                        <p:spPr>
                          <a:xfrm>
                            <a:off x="7004306" y="670294"/>
                            <a:ext cx="0" cy="41404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7" name="直線接點 46"/>
                          <p:cNvCxnSpPr/>
                          <p:nvPr/>
                        </p:nvCxnSpPr>
                        <p:spPr>
                          <a:xfrm>
                            <a:off x="2267744" y="692696"/>
                            <a:ext cx="4752528" cy="18866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8" name="直線接點 47"/>
                          <p:cNvCxnSpPr/>
                          <p:nvPr/>
                        </p:nvCxnSpPr>
                        <p:spPr>
                          <a:xfrm>
                            <a:off x="2267744" y="843249"/>
                            <a:ext cx="4752528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9" name="直線接點 48"/>
                          <p:cNvCxnSpPr/>
                          <p:nvPr/>
                        </p:nvCxnSpPr>
                        <p:spPr>
                          <a:xfrm>
                            <a:off x="2771800" y="697311"/>
                            <a:ext cx="0" cy="36004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0" name="直線接點 49"/>
                          <p:cNvCxnSpPr/>
                          <p:nvPr/>
                        </p:nvCxnSpPr>
                        <p:spPr>
                          <a:xfrm>
                            <a:off x="3275856" y="692696"/>
                            <a:ext cx="0" cy="36004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1" name="直線接點 50"/>
                          <p:cNvCxnSpPr/>
                          <p:nvPr/>
                        </p:nvCxnSpPr>
                        <p:spPr>
                          <a:xfrm>
                            <a:off x="3779912" y="679418"/>
                            <a:ext cx="0" cy="36004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2" name="直線接點 51"/>
                          <p:cNvCxnSpPr/>
                          <p:nvPr/>
                        </p:nvCxnSpPr>
                        <p:spPr>
                          <a:xfrm>
                            <a:off x="4283968" y="685962"/>
                            <a:ext cx="0" cy="36004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3" name="直線接點 52"/>
                          <p:cNvCxnSpPr/>
                          <p:nvPr/>
                        </p:nvCxnSpPr>
                        <p:spPr>
                          <a:xfrm>
                            <a:off x="4788024" y="711562"/>
                            <a:ext cx="0" cy="36004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4" name="直線接點 53"/>
                          <p:cNvCxnSpPr/>
                          <p:nvPr/>
                        </p:nvCxnSpPr>
                        <p:spPr>
                          <a:xfrm>
                            <a:off x="5364088" y="755170"/>
                            <a:ext cx="0" cy="36004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5" name="直線接點 54"/>
                          <p:cNvCxnSpPr/>
                          <p:nvPr/>
                        </p:nvCxnSpPr>
                        <p:spPr>
                          <a:xfrm>
                            <a:off x="5940152" y="724300"/>
                            <a:ext cx="0" cy="36004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6" name="直線接點 55"/>
                          <p:cNvCxnSpPr/>
                          <p:nvPr/>
                        </p:nvCxnSpPr>
                        <p:spPr>
                          <a:xfrm>
                            <a:off x="6477661" y="692696"/>
                            <a:ext cx="0" cy="36004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sp>
                  <p:nvSpPr>
                    <p:cNvPr id="33" name="套索 32"/>
                    <p:cNvSpPr/>
                    <p:nvPr/>
                  </p:nvSpPr>
                  <p:spPr>
                    <a:xfrm rot="17098666">
                      <a:off x="3006878" y="3845292"/>
                      <a:ext cx="260559" cy="221822"/>
                    </a:xfrm>
                    <a:prstGeom prst="chord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HK" altLang="en-US"/>
                    </a:p>
                  </p:txBody>
                </p:sp>
                <p:sp>
                  <p:nvSpPr>
                    <p:cNvPr id="34" name="套索 33"/>
                    <p:cNvSpPr/>
                    <p:nvPr/>
                  </p:nvSpPr>
                  <p:spPr>
                    <a:xfrm rot="17098666">
                      <a:off x="2407502" y="4755103"/>
                      <a:ext cx="260559" cy="221822"/>
                    </a:xfrm>
                    <a:prstGeom prst="chord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HK" altLang="en-US"/>
                    </a:p>
                  </p:txBody>
                </p:sp>
                <p:sp>
                  <p:nvSpPr>
                    <p:cNvPr id="35" name="套索 34"/>
                    <p:cNvSpPr/>
                    <p:nvPr/>
                  </p:nvSpPr>
                  <p:spPr>
                    <a:xfrm rot="17098666">
                      <a:off x="6431432" y="4743374"/>
                      <a:ext cx="260559" cy="221822"/>
                    </a:xfrm>
                    <a:prstGeom prst="chord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HK" altLang="en-US"/>
                    </a:p>
                  </p:txBody>
                </p:sp>
              </p:grpSp>
              <p:sp>
                <p:nvSpPr>
                  <p:cNvPr id="14" name="菱形 13"/>
                  <p:cNvSpPr/>
                  <p:nvPr/>
                </p:nvSpPr>
                <p:spPr>
                  <a:xfrm rot="1264637">
                    <a:off x="6910752" y="517367"/>
                    <a:ext cx="487139" cy="1280061"/>
                  </a:xfrm>
                  <a:prstGeom prst="diamond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sp>
                <p:nvSpPr>
                  <p:cNvPr id="15" name="套索 14"/>
                  <p:cNvSpPr/>
                  <p:nvPr/>
                </p:nvSpPr>
                <p:spPr>
                  <a:xfrm rot="17098666">
                    <a:off x="7209135" y="3268920"/>
                    <a:ext cx="260559" cy="181729"/>
                  </a:xfrm>
                  <a:prstGeom prst="chord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cxnSp>
                <p:nvCxnSpPr>
                  <p:cNvPr id="16" name="直線接點 15"/>
                  <p:cNvCxnSpPr/>
                  <p:nvPr/>
                </p:nvCxnSpPr>
                <p:spPr>
                  <a:xfrm flipV="1">
                    <a:off x="6927066" y="188640"/>
                    <a:ext cx="412348" cy="412650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接點 16"/>
                  <p:cNvCxnSpPr/>
                  <p:nvPr/>
                </p:nvCxnSpPr>
                <p:spPr>
                  <a:xfrm flipH="1">
                    <a:off x="7361953" y="175159"/>
                    <a:ext cx="11270" cy="405580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線接點 17"/>
                  <p:cNvCxnSpPr/>
                  <p:nvPr/>
                </p:nvCxnSpPr>
                <p:spPr>
                  <a:xfrm flipV="1">
                    <a:off x="6927066" y="384689"/>
                    <a:ext cx="434887" cy="380432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線接點 18"/>
                  <p:cNvCxnSpPr/>
                  <p:nvPr/>
                </p:nvCxnSpPr>
                <p:spPr>
                  <a:xfrm flipV="1">
                    <a:off x="6915795" y="553477"/>
                    <a:ext cx="457428" cy="468426"/>
                  </a:xfrm>
                  <a:prstGeom prst="line">
                    <a:avLst/>
                  </a:prstGeom>
                  <a:ln w="762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線接點 19"/>
                  <p:cNvCxnSpPr/>
                  <p:nvPr/>
                </p:nvCxnSpPr>
                <p:spPr>
                  <a:xfrm flipV="1">
                    <a:off x="2174538" y="175159"/>
                    <a:ext cx="505510" cy="426135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線接點 20"/>
                  <p:cNvCxnSpPr/>
                  <p:nvPr/>
                </p:nvCxnSpPr>
                <p:spPr>
                  <a:xfrm>
                    <a:off x="2680048" y="175159"/>
                    <a:ext cx="4708018" cy="13481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線接點 21"/>
                  <p:cNvCxnSpPr/>
                  <p:nvPr/>
                </p:nvCxnSpPr>
                <p:spPr>
                  <a:xfrm>
                    <a:off x="2678594" y="371058"/>
                    <a:ext cx="4694629" cy="0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線接點 22"/>
                  <p:cNvCxnSpPr/>
                  <p:nvPr/>
                </p:nvCxnSpPr>
                <p:spPr>
                  <a:xfrm>
                    <a:off x="3173238" y="181899"/>
                    <a:ext cx="9412" cy="442102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接點 23"/>
                  <p:cNvCxnSpPr/>
                  <p:nvPr/>
                </p:nvCxnSpPr>
                <p:spPr>
                  <a:xfrm>
                    <a:off x="3686706" y="188640"/>
                    <a:ext cx="0" cy="430543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線接點 24"/>
                  <p:cNvCxnSpPr>
                    <a:stCxn id="44" idx="1"/>
                  </p:cNvCxnSpPr>
                  <p:nvPr/>
                </p:nvCxnSpPr>
                <p:spPr>
                  <a:xfrm flipV="1">
                    <a:off x="2174538" y="553477"/>
                    <a:ext cx="492462" cy="475137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線接點 25"/>
                  <p:cNvCxnSpPr/>
                  <p:nvPr/>
                </p:nvCxnSpPr>
                <p:spPr>
                  <a:xfrm>
                    <a:off x="4190762" y="181899"/>
                    <a:ext cx="0" cy="437284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線接點 26"/>
                  <p:cNvCxnSpPr/>
                  <p:nvPr/>
                </p:nvCxnSpPr>
                <p:spPr>
                  <a:xfrm>
                    <a:off x="4694818" y="175159"/>
                    <a:ext cx="0" cy="458275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線接點 27"/>
                  <p:cNvCxnSpPr/>
                  <p:nvPr/>
                </p:nvCxnSpPr>
                <p:spPr>
                  <a:xfrm>
                    <a:off x="5270882" y="188640"/>
                    <a:ext cx="0" cy="488402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接點 28"/>
                  <p:cNvCxnSpPr/>
                  <p:nvPr/>
                </p:nvCxnSpPr>
                <p:spPr>
                  <a:xfrm>
                    <a:off x="5846946" y="188640"/>
                    <a:ext cx="0" cy="419194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線接點 29"/>
                  <p:cNvCxnSpPr/>
                  <p:nvPr/>
                </p:nvCxnSpPr>
                <p:spPr>
                  <a:xfrm>
                    <a:off x="6384455" y="188640"/>
                    <a:ext cx="0" cy="457532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線接點 30"/>
                  <p:cNvCxnSpPr/>
                  <p:nvPr/>
                </p:nvCxnSpPr>
                <p:spPr>
                  <a:xfrm>
                    <a:off x="6927066" y="188640"/>
                    <a:ext cx="0" cy="403526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6" name="矩形 5"/>
            <p:cNvSpPr/>
            <p:nvPr/>
          </p:nvSpPr>
          <p:spPr>
            <a:xfrm>
              <a:off x="6512805" y="4125617"/>
              <a:ext cx="216024" cy="11788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32" name="爆炸 2 131"/>
          <p:cNvSpPr/>
          <p:nvPr/>
        </p:nvSpPr>
        <p:spPr>
          <a:xfrm>
            <a:off x="107504" y="2721421"/>
            <a:ext cx="2355816" cy="102267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Bang!</a:t>
            </a:r>
            <a:endParaRPr lang="zh-HK" altLang="en-US" dirty="0">
              <a:solidFill>
                <a:schemeClr val="tx1"/>
              </a:solidFill>
            </a:endParaRPr>
          </a:p>
        </p:txBody>
      </p:sp>
      <p:pic>
        <p:nvPicPr>
          <p:cNvPr id="1034" name="Picture 10" descr="C:\Users\kuku.yuen\AppData\Local\Microsoft\Windows\Temporary Internet Files\Content.IE5\JQZ9YWEI\MC90021747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48" y="4467188"/>
            <a:ext cx="1130426" cy="8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uku.yuen\AppData\Local\Microsoft\Windows\Temporary Internet Files\Content.IE5\JQZ9YWEI\MC90038871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3" y="4179285"/>
            <a:ext cx="2800056" cy="19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音訊 13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92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3"/>
    </mc:Choice>
    <mc:Fallback xmlns="">
      <p:transition spd="slow" advTm="9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7911 L -0.09115 0.19778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138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-0.00879 C 0.04896 -0.01295 0.06545 -0.00856 0.07934 -0.0074 C 0.11771 -0.00046 0.15903 -0.00833 0.19809 -0.01018 C 0.22952 -0.01318 0.26233 -0.01758 0.29375 -0.01758 " pathEditMode="relative" rAng="0" ptsTypes="fffA">
                                      <p:cBhvr>
                                        <p:cTn id="12" dur="7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6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6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74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87" decel="50000">
                                          <p:stCondLst>
                                            <p:cond delay="1877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5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6211E-7 C 0.02431 0.0037 0.04931 0.00509 0.07361 0.00717 C 0.12431 0.01134 0.17465 0.01851 0.22535 0.02198 C 0.29879 0.03539 0.37431 0.04025 0.44826 0.04233 C 0.47066 0.04372 0.49306 0.04673 0.51545 0.04673 " pathEditMode="relative" ptsTypes="ffffA">
                                      <p:cBhvr>
                                        <p:cTn id="5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-04-25-15-54-4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audio>
          </p:childTnLst>
        </p:cTn>
      </p:par>
    </p:tnLst>
    <p:bldLst>
      <p:bldP spid="132" grpId="0" animBg="1"/>
      <p:bldP spid="1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altLang="zh-HK" dirty="0"/>
              <a:t>Gantry Crane Ultrasonic Warning System for Mobilization</a:t>
            </a:r>
            <a:endParaRPr lang="zh-HK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15364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altLang="zh-HK" sz="2200" dirty="0" smtClean="0"/>
              <a:t>In order to eliminate the </a:t>
            </a:r>
            <a:r>
              <a:rPr lang="en-US" altLang="zh-HK" sz="2200" dirty="0"/>
              <a:t>hazard, </a:t>
            </a:r>
            <a:r>
              <a:rPr lang="en-US" altLang="zh-HK" sz="2200" dirty="0" smtClean="0"/>
              <a:t>the </a:t>
            </a:r>
            <a:r>
              <a:rPr lang="en-US" altLang="zh-HK" sz="2200" dirty="0"/>
              <a:t>pro-active warning system for gantry crane </a:t>
            </a:r>
            <a:r>
              <a:rPr lang="en-US" altLang="zh-HK" sz="2200" dirty="0" smtClean="0"/>
              <a:t>mobilizing </a:t>
            </a:r>
            <a:r>
              <a:rPr lang="en-US" altLang="zh-HK" sz="2200" dirty="0"/>
              <a:t>on rail is installed </a:t>
            </a:r>
            <a:r>
              <a:rPr lang="en-US" altLang="zh-HK" sz="2200" dirty="0" smtClean="0"/>
              <a:t>by using </a:t>
            </a:r>
            <a:r>
              <a:rPr lang="en-US" altLang="zh-HK" sz="2200" dirty="0"/>
              <a:t>the ultrasonic sensor to detect obstacle / pass-by worker on rail. The progressive visual is generated by flash light and audio warning sign is triggered by buzzer to crane operator. </a:t>
            </a:r>
            <a:endParaRPr lang="en-US" altLang="zh-HK" sz="2200" dirty="0" smtClean="0"/>
          </a:p>
          <a:p>
            <a:pPr marL="109728" indent="0" algn="just">
              <a:buNone/>
            </a:pPr>
            <a:endParaRPr lang="en-US" altLang="zh-HK" sz="2200" dirty="0" smtClean="0"/>
          </a:p>
          <a:p>
            <a:pPr marL="109728" indent="0" algn="just">
              <a:buNone/>
            </a:pPr>
            <a:r>
              <a:rPr lang="en-US" altLang="zh-HK" sz="2200" dirty="0" smtClean="0"/>
              <a:t>The </a:t>
            </a:r>
            <a:r>
              <a:rPr lang="en-US" altLang="zh-HK" sz="2200" dirty="0"/>
              <a:t>system also eliminates the blind point while segment is lifting, where </a:t>
            </a:r>
            <a:r>
              <a:rPr lang="en-US" altLang="zh-HK" sz="2200" dirty="0" smtClean="0"/>
              <a:t>the visual </a:t>
            </a:r>
            <a:r>
              <a:rPr lang="en-US" altLang="zh-HK" sz="2200" dirty="0"/>
              <a:t>paths of </a:t>
            </a:r>
            <a:r>
              <a:rPr lang="en-US" altLang="zh-HK" sz="2200" dirty="0" smtClean="0"/>
              <a:t>gantry crane are </a:t>
            </a:r>
            <a:r>
              <a:rPr lang="en-US" altLang="zh-HK" sz="2200" dirty="0"/>
              <a:t>blocked by </a:t>
            </a:r>
            <a:r>
              <a:rPr lang="en-US" altLang="zh-HK" sz="2200" dirty="0" smtClean="0"/>
              <a:t>segment. </a:t>
            </a:r>
            <a:r>
              <a:rPr lang="en-US" altLang="zh-HK" sz="2200" dirty="0"/>
              <a:t>It is </a:t>
            </a:r>
            <a:r>
              <a:rPr lang="en-US" altLang="zh-HK" sz="2200" dirty="0" smtClean="0"/>
              <a:t>greatly </a:t>
            </a:r>
            <a:r>
              <a:rPr lang="en-US" altLang="zh-HK" sz="2200" dirty="0"/>
              <a:t>appreciated by gantry operator.</a:t>
            </a:r>
            <a:endParaRPr lang="zh-HK" altLang="en-US" sz="2200" dirty="0"/>
          </a:p>
          <a:p>
            <a:pPr marL="109728" indent="0">
              <a:buNone/>
            </a:pPr>
            <a:endParaRPr lang="zh-HK" altLang="en-US" dirty="0"/>
          </a:p>
        </p:txBody>
      </p:sp>
      <p:pic>
        <p:nvPicPr>
          <p:cNvPr id="10" name="音訊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12"/>
    </mc:Choice>
    <mc:Fallback xmlns="">
      <p:transition spd="slow" advTm="30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HK" dirty="0"/>
              <a:t>Gantry Crane Ultrasonic Warning System for Mobilization</a:t>
            </a:r>
            <a:endParaRPr lang="zh-HK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988840"/>
            <a:ext cx="552946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588224" y="2060848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General view of  gantry crane</a:t>
            </a:r>
            <a:endParaRPr lang="zh-HK" altLang="en-US" sz="2400" dirty="0"/>
          </a:p>
        </p:txBody>
      </p:sp>
      <p:pic>
        <p:nvPicPr>
          <p:cNvPr id="10" name="音訊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0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8"/>
    </mc:Choice>
    <mc:Fallback xmlns="">
      <p:transition spd="slow" advTm="4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977" y="2348880"/>
            <a:ext cx="8229600" cy="3922730"/>
          </a:xfrm>
        </p:spPr>
        <p:txBody>
          <a:bodyPr/>
          <a:lstStyle/>
          <a:p>
            <a:r>
              <a:rPr lang="en-US" altLang="zh-HK" dirty="0"/>
              <a:t>Ultrasonic sensor</a:t>
            </a:r>
            <a:endParaRPr lang="zh-TW" altLang="zh-HK" dirty="0"/>
          </a:p>
          <a:p>
            <a:endParaRPr lang="zh-HK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3402" y="722362"/>
            <a:ext cx="8229600" cy="1224136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 smtClean="0"/>
              <a:t>Gantry Crane Ultrasonic Warning System for Mobilization</a:t>
            </a:r>
            <a:endParaRPr lang="zh-HK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6186"/>
            <a:ext cx="3596240" cy="357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7046114" y="3263130"/>
            <a:ext cx="1636888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H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Ultrasonic sensor</a:t>
            </a:r>
            <a:endParaRPr kumimoji="1" lang="zh-HK" altLang="zh-H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" name="文字方塊 2"/>
          <p:cNvSpPr txBox="1">
            <a:spLocks noChangeArrowheads="1"/>
          </p:cNvSpPr>
          <p:nvPr/>
        </p:nvSpPr>
        <p:spPr bwMode="auto">
          <a:xfrm>
            <a:off x="7032748" y="2470793"/>
            <a:ext cx="1650254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H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Control box</a:t>
            </a:r>
            <a:endParaRPr kumimoji="1" lang="zh-HK" altLang="zh-H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463" y="2236186"/>
            <a:ext cx="2430612" cy="379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ShapeType="1"/>
          </p:cNvSpPr>
          <p:nvPr/>
        </p:nvSpPr>
        <p:spPr bwMode="auto">
          <a:xfrm flipH="1">
            <a:off x="5436096" y="2932458"/>
            <a:ext cx="1591262" cy="49654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0" name="AutoShape 6"/>
          <p:cNvSpPr>
            <a:spLocks noChangeShapeType="1"/>
          </p:cNvSpPr>
          <p:nvPr/>
        </p:nvSpPr>
        <p:spPr bwMode="auto">
          <a:xfrm flipH="1">
            <a:off x="5430706" y="3617107"/>
            <a:ext cx="1596652" cy="33875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7" name="音訊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6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1"/>
    </mc:Choice>
    <mc:Fallback xmlns="">
      <p:transition spd="slow" advTm="1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517" y="5454585"/>
            <a:ext cx="4716015" cy="74905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HK" sz="1800" dirty="0" smtClean="0">
                <a:latin typeface="Times New Roman" pitchFamily="18" charset="0"/>
                <a:cs typeface="Times New Roman" pitchFamily="18" charset="0"/>
              </a:rPr>
              <a:t>Configuration and wire connection of control box</a:t>
            </a:r>
            <a:endParaRPr lang="zh-HK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21854" y="762239"/>
            <a:ext cx="8229600" cy="1224136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 smtClean="0"/>
              <a:t>Gantry Crane Ultrasonic Warning System for Mobilization</a:t>
            </a:r>
            <a:endParaRPr lang="zh-HK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86374"/>
            <a:ext cx="4515790" cy="338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81" y="1986375"/>
            <a:ext cx="3707754" cy="369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4767309" y="5679813"/>
            <a:ext cx="4088658" cy="6762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altLang="zh-HK" sz="1800" dirty="0" smtClean="0">
                <a:latin typeface="Times New Roman" pitchFamily="18" charset="0"/>
                <a:cs typeface="Times New Roman" pitchFamily="18" charset="0"/>
              </a:rPr>
              <a:t>Device set up on crane</a:t>
            </a:r>
            <a:endParaRPr lang="zh-HK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7524328" y="1986375"/>
            <a:ext cx="1331639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HK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Control box</a:t>
            </a:r>
            <a:endParaRPr kumimoji="1" lang="zh-HK" altLang="zh-HK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6" name="文字方塊 2"/>
          <p:cNvSpPr txBox="1">
            <a:spLocks noChangeArrowheads="1"/>
          </p:cNvSpPr>
          <p:nvPr/>
        </p:nvSpPr>
        <p:spPr bwMode="auto">
          <a:xfrm>
            <a:off x="7740352" y="2527080"/>
            <a:ext cx="1146081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Ultrasonic sensor</a:t>
            </a:r>
            <a:endParaRPr kumimoji="1" lang="zh-HK" altLang="zh-H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8" name="AutoShape 6"/>
          <p:cNvSpPr>
            <a:spLocks noChangeShapeType="1"/>
          </p:cNvSpPr>
          <p:nvPr/>
        </p:nvSpPr>
        <p:spPr bwMode="auto">
          <a:xfrm flipH="1">
            <a:off x="7117928" y="2355707"/>
            <a:ext cx="406400" cy="81770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1" name="AutoShape 6"/>
          <p:cNvSpPr>
            <a:spLocks noChangeShapeType="1"/>
          </p:cNvSpPr>
          <p:nvPr/>
        </p:nvSpPr>
        <p:spPr bwMode="auto">
          <a:xfrm flipH="1">
            <a:off x="7956376" y="3173411"/>
            <a:ext cx="560216" cy="65968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5" name="音訊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2"/>
    </mc:Choice>
    <mc:Fallback xmlns="">
      <p:transition spd="slow" advTm="7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5532553"/>
            <a:ext cx="6449457" cy="632751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altLang="zh-HK" dirty="0" smtClean="0"/>
              <a:t>Visual warning display &amp; audio warning device installed at operating cabin</a:t>
            </a:r>
            <a:endParaRPr lang="zh-HK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21854" y="762239"/>
            <a:ext cx="8229600" cy="1224136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 smtClean="0"/>
              <a:t>Gantry Crane Ultrasonic Warning System for Mobilization</a:t>
            </a:r>
            <a:endParaRPr lang="zh-HK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26" y="2118047"/>
            <a:ext cx="5734861" cy="341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2"/>
          <p:cNvSpPr txBox="1">
            <a:spLocks noChangeArrowheads="1"/>
          </p:cNvSpPr>
          <p:nvPr/>
        </p:nvSpPr>
        <p:spPr bwMode="auto">
          <a:xfrm>
            <a:off x="7603704" y="3758401"/>
            <a:ext cx="1086381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H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Buzzer</a:t>
            </a:r>
            <a:endParaRPr kumimoji="1" lang="zh-HK" altLang="zh-H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03704" y="2748497"/>
            <a:ext cx="1047750" cy="8377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H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Visual display</a:t>
            </a:r>
            <a:endParaRPr kumimoji="1" lang="zh-HK" altLang="zh-H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AutoShape 6"/>
          <p:cNvSpPr>
            <a:spLocks noChangeShapeType="1"/>
          </p:cNvSpPr>
          <p:nvPr/>
        </p:nvSpPr>
        <p:spPr bwMode="auto">
          <a:xfrm flipH="1">
            <a:off x="5220072" y="3167363"/>
            <a:ext cx="2367741" cy="124957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1" name="AutoShape 6"/>
          <p:cNvSpPr>
            <a:spLocks noChangeShapeType="1"/>
          </p:cNvSpPr>
          <p:nvPr/>
        </p:nvSpPr>
        <p:spPr bwMode="auto">
          <a:xfrm flipH="1">
            <a:off x="6381207" y="3825300"/>
            <a:ext cx="1183866" cy="61640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5" name="音訊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8"/>
    </mc:Choice>
    <mc:Fallback xmlns="">
      <p:transition spd="slow" advTm="9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23529" y="5264062"/>
            <a:ext cx="4320480" cy="973249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altLang="zh-HK" sz="1800" dirty="0">
                <a:latin typeface="Times New Roman" pitchFamily="18" charset="0"/>
                <a:cs typeface="Times New Roman" pitchFamily="18" charset="0"/>
              </a:rPr>
              <a:t>Left side warning device detects worker walks near the leg of crane. Pre-warning visual and audio signal </a:t>
            </a:r>
            <a:r>
              <a:rPr lang="en-US" altLang="zh-HK" sz="1800" dirty="0" smtClean="0">
                <a:latin typeface="Times New Roman" pitchFamily="18" charset="0"/>
                <a:cs typeface="Times New Roman" pitchFamily="18" charset="0"/>
              </a:rPr>
              <a:t>is given</a:t>
            </a:r>
            <a:r>
              <a:rPr lang="en-US" altLang="zh-HK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HK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2876"/>
            <a:ext cx="3888432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54" y="2325615"/>
            <a:ext cx="4362193" cy="290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內容版面配置區 3"/>
          <p:cNvSpPr txBox="1">
            <a:spLocks/>
          </p:cNvSpPr>
          <p:nvPr/>
        </p:nvSpPr>
        <p:spPr>
          <a:xfrm>
            <a:off x="4644008" y="5327310"/>
            <a:ext cx="3777747" cy="9732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altLang="zh-HK" sz="1800" dirty="0" smtClean="0">
                <a:latin typeface="Times New Roman" pitchFamily="18" charset="0"/>
                <a:cs typeface="Times New Roman" pitchFamily="18" charset="0"/>
              </a:rPr>
              <a:t>Worker walks near the leg of crane</a:t>
            </a:r>
            <a:endParaRPr lang="zh-HK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21854" y="762239"/>
            <a:ext cx="8229600" cy="1224136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 smtClean="0"/>
              <a:t>Gantry Crane Ultrasonic Warning System for Mobilization</a:t>
            </a:r>
            <a:endParaRPr lang="zh-HK" altLang="en-US" dirty="0"/>
          </a:p>
        </p:txBody>
      </p:sp>
      <p:pic>
        <p:nvPicPr>
          <p:cNvPr id="11" name="音訊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1"/>
    </mc:Choice>
    <mc:Fallback xmlns="">
      <p:transition spd="slow" advTm="9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1596</TotalTime>
  <Words>505</Words>
  <Application>Microsoft Office PowerPoint</Application>
  <PresentationFormat>如螢幕大小 (4:3)</PresentationFormat>
  <Paragraphs>89</Paragraphs>
  <Slides>14</Slides>
  <Notes>0</Notes>
  <HiddenSlides>0</HiddenSlides>
  <MMClips>14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都會</vt:lpstr>
      <vt:lpstr>Innovative Safety Initiative Award 2013  Jointly Organized by DEVB, CIC and HKCA</vt:lpstr>
      <vt:lpstr>Gantry Crane Ultrasonic Warning System for Mobilization</vt:lpstr>
      <vt:lpstr>PowerPoint 簡報</vt:lpstr>
      <vt:lpstr>Gantry Crane Ultrasonic Warning System for Mobilization</vt:lpstr>
      <vt:lpstr>Gantry Crane Ultrasonic Warning System for Mobilization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Kuku Yuen</dc:creator>
  <cp:lastModifiedBy>Justy Fan</cp:lastModifiedBy>
  <cp:revision>93</cp:revision>
  <dcterms:created xsi:type="dcterms:W3CDTF">2013-04-17T05:53:28Z</dcterms:created>
  <dcterms:modified xsi:type="dcterms:W3CDTF">2013-04-26T00:27:35Z</dcterms:modified>
</cp:coreProperties>
</file>