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0" r:id="rId4"/>
    <p:sldId id="271" r:id="rId5"/>
    <p:sldId id="273" r:id="rId6"/>
    <p:sldId id="275" r:id="rId7"/>
    <p:sldId id="274" r:id="rId8"/>
    <p:sldId id="278" r:id="rId9"/>
    <p:sldId id="279" r:id="rId10"/>
    <p:sldId id="277" r:id="rId11"/>
    <p:sldId id="276" r:id="rId12"/>
    <p:sldId id="265" r:id="rId1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Hei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Hei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Hei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Hei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Hei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Hei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Hei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Hei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Hei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F0EA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78" autoAdjust="0"/>
  </p:normalViewPr>
  <p:slideViewPr>
    <p:cSldViewPr>
      <p:cViewPr varScale="1">
        <p:scale>
          <a:sx n="107" d="100"/>
          <a:sy n="107" d="100"/>
        </p:scale>
        <p:origin x="-9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9F75A50-6FCE-4CDE-A800-09463F69F7F7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D8BB7C9-1238-41B0-B385-95ABF558E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A6A9843-E426-446A-8512-078EF1D22C95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30575"/>
            <a:ext cx="7439025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A86C5BF-718A-4DB4-9D72-008E1144C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66B47-2F99-4483-B2BF-21EBA29E573D}" type="slidenum">
              <a:rPr lang="en-US">
                <a:ea typeface="SimHei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SimHei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投影片編號版面配置區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03DE835-B4F1-441F-9B1F-D920D8CDD8C7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投影片編號版面配置區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4166DDA-11D0-4E4C-BADC-07376021E641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C2BCF-AAA4-4EE7-9BC0-758C8324C122}" type="slidenum">
              <a:rPr lang="en-US">
                <a:ea typeface="SimHei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SimHei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投影片編號版面配置區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9341A69-A2DB-4E7A-9C64-DAF5B1DAD0EC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投影片編號版面配置區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C96460-77DB-4C10-B953-2B9D0516A79C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投影片編號版面配置區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379F96A-869A-488E-8E0F-8D2E847C7190}" type="slidenum">
              <a:rPr lang="en-US" sz="1200">
                <a:latin typeface="+mn-lt"/>
              </a:rPr>
              <a:pPr algn="r">
                <a:defRPr/>
              </a:pPr>
              <a:t>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投影片編號版面配置區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BEBE7E4-8C08-4AE1-BF29-2A620FC2D1B8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投影片編號版面配置區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3E09A74-CEEF-4AE3-9583-A1E7F611DE8F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投影片編號版面配置區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A10C0C9-7FB0-47AC-AA27-1FFEAD19C410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投影片編號版面配置區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6BDD82A-0F45-463C-B04F-F76BDA7A4D90}" type="slidenum">
              <a:rPr lang="en-US" sz="1200">
                <a:latin typeface="+mn-lt"/>
              </a:rPr>
              <a:pPr algn="r">
                <a:defRPr/>
              </a:pPr>
              <a:t>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投影片編號版面配置區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0DFF79D-60E2-4A8F-9C07-D160A04F3072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4663" y="427038"/>
            <a:ext cx="1914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 bwMode="gray">
          <a:xfrm>
            <a:off x="1588" y="1412875"/>
            <a:ext cx="9144000" cy="54451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257" y="2213568"/>
            <a:ext cx="5323879" cy="384721"/>
          </a:xfrm>
        </p:spPr>
        <p:txBody>
          <a:bodyPr>
            <a:sp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154" y="5138349"/>
            <a:ext cx="5394990" cy="792088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644650" y="5962650"/>
            <a:ext cx="1584325" cy="274638"/>
          </a:xfrm>
        </p:spPr>
        <p:txBody>
          <a:bodyPr lIns="0" tIns="0" rIns="0" bIns="0" anchor="t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05D2B3-3209-4FD5-ABCA-373707E51445}" type="datetime3">
              <a:rPr lang="en-US"/>
              <a:pPr>
                <a:defRPr/>
              </a:pPr>
              <a:t>24 April 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313" y="5962650"/>
            <a:ext cx="1150937" cy="274638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en-US" err="1"/>
              <a:t>Hsin</a:t>
            </a:r>
            <a:r>
              <a:rPr lang="en-US"/>
              <a:t> Chong   |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D822-68AA-4C69-A5A3-3E007EC8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92A3B3CE-83BA-412A-B80D-38B96616CB9D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B799134D-5571-4B0D-B491-E39E12FE4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B7DD9699-8D06-4E2C-8584-D743E9A09B05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6B081629-1046-4B98-9C08-3EA27C1A1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black"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97EA6D54-06C9-4C9F-9DA7-BAD29E27A530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E714C664-9D8D-433D-A87F-841815C3BE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black"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CDBE1F96-BB1B-46AE-BE09-E912D39C0C78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F352C730-8DA8-469F-BE76-5CD6B183D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 bwMode="gray">
          <a:xfrm>
            <a:off x="0" y="-23813"/>
            <a:ext cx="9144000" cy="6227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 userDrawn="1"/>
        </p:nvCxnSpPr>
        <p:spPr bwMode="white">
          <a:xfrm>
            <a:off x="684213" y="0"/>
            <a:ext cx="0" cy="8461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80532" y="398803"/>
            <a:ext cx="8229600" cy="745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5"/>
          </p:nvPr>
        </p:nvSpPr>
        <p:spPr bwMode="white">
          <a:xfrm>
            <a:off x="899592" y="1243239"/>
            <a:ext cx="8244408" cy="4672053"/>
          </a:xfrm>
        </p:spPr>
        <p:txBody>
          <a:bodyPr/>
          <a:lstStyle>
            <a:lvl1pPr marL="300038" indent="-300038">
              <a:lnSpc>
                <a:spcPts val="38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1pPr>
            <a:lvl2pPr marL="457200" indent="-457200">
              <a:lnSpc>
                <a:spcPts val="38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2200">
                <a:solidFill>
                  <a:schemeClr val="bg1"/>
                </a:solidFill>
              </a:defRPr>
            </a:lvl2pPr>
            <a:lvl3pPr marL="457200" indent="-457200">
              <a:lnSpc>
                <a:spcPts val="38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2200">
                <a:solidFill>
                  <a:schemeClr val="bg1"/>
                </a:solidFill>
              </a:defRPr>
            </a:lvl3pPr>
            <a:lvl4pPr marL="457200" indent="-457200">
              <a:lnSpc>
                <a:spcPts val="38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2200">
                <a:solidFill>
                  <a:schemeClr val="bg1"/>
                </a:solidFill>
              </a:defRPr>
            </a:lvl4pPr>
            <a:lvl5pPr marL="457200" indent="-457200">
              <a:lnSpc>
                <a:spcPts val="38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22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179388" y="58054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D3B9-7908-4BF7-9989-40D3F35A1E42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339975" y="58054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 bwMode="black">
          <a:xfrm>
            <a:off x="6659563" y="6510338"/>
            <a:ext cx="2133600" cy="239712"/>
          </a:xfrm>
        </p:spPr>
        <p:txBody>
          <a:bodyPr lIns="0" tIns="0" rIns="0" bIns="0" anchor="t" anchorCtr="0"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p.</a:t>
            </a:r>
            <a:fld id="{F03E088F-5226-49A5-AFF7-6E51CD41C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-23813"/>
            <a:ext cx="9144000" cy="6227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10"/>
          <p:cNvCxnSpPr/>
          <p:nvPr userDrawn="1"/>
        </p:nvCxnSpPr>
        <p:spPr bwMode="white">
          <a:xfrm>
            <a:off x="684213" y="0"/>
            <a:ext cx="0" cy="24114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921905" y="1646281"/>
            <a:ext cx="8229600" cy="745481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 userDrawn="1"/>
        </p:nvCxnSpPr>
        <p:spPr bwMode="black">
          <a:xfrm>
            <a:off x="684213" y="0"/>
            <a:ext cx="0" cy="8461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 bwMode="black">
          <a:xfrm>
            <a:off x="-347340" y="462180"/>
            <a:ext cx="827584" cy="144016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5"/>
          </p:nvPr>
        </p:nvSpPr>
        <p:spPr bwMode="black">
          <a:xfrm>
            <a:off x="899592" y="1243239"/>
            <a:ext cx="8244408" cy="4672053"/>
          </a:xfrm>
        </p:spPr>
        <p:txBody>
          <a:bodyPr/>
          <a:lstStyle>
            <a:lvl1pPr marL="300038" indent="-300038">
              <a:lnSpc>
                <a:spcPts val="18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  <a:lvl2pPr marL="193675" indent="-193675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 marL="193675" indent="-193675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3pPr>
            <a:lvl4pPr marL="193675" indent="-193675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4pPr>
            <a:lvl5pPr marL="193675" indent="-193675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 bwMode="black">
          <a:xfrm>
            <a:off x="179388" y="58054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6708F-4320-44F7-A122-788CB753B1DC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 bwMode="black">
          <a:xfrm>
            <a:off x="2339975" y="58054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 bwMode="black">
          <a:xfrm>
            <a:off x="6659563" y="6538913"/>
            <a:ext cx="2133600" cy="241300"/>
          </a:xfrm>
        </p:spPr>
        <p:txBody>
          <a:bodyPr lIns="0" tIns="0" rIns="0" bIns="0" anchor="t" anchorCtr="0"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p.</a:t>
            </a:r>
            <a:fld id="{A01C0E78-CEA9-4E6E-9F7D-DC359FFC6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890E0A65-6618-4D29-802C-5896A7568F95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203794CD-0D04-47EF-B5F5-41E1ADEE3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5B053AF8-653E-45FC-9198-BE091D9DBF7E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3DDB5128-1B61-48F0-8CAA-96A3DE32E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5DA62BBE-5C29-49E9-8BC7-B16B92D6CD22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D3EDBB59-10C1-449B-9653-2B06E8AA8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526C996E-90A8-41E1-ACCB-D5E92B7A65F8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9E5342D7-D940-48A0-BAA6-AE8E82CFB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CFF7F12A-9D75-45EC-9B5E-84F300F275FD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5593E304-357A-45E3-9039-D142473A7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white">
          <a:xfrm>
            <a:off x="881063" y="379413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900113" y="12049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250825" y="58054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ACEF7EB-1F24-4741-B525-92F7830FF2A0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411413" y="58054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804025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D5C7D7-3070-470E-8C3F-3A75435D9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19125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9"/>
          <p:cNvPicPr>
            <a:picLocks noChangeAspect="1"/>
          </p:cNvPicPr>
          <p:nvPr userDrawn="1"/>
        </p:nvPicPr>
        <p:blipFill>
          <a:blip r:embed="rId15"/>
          <a:srcRect r="35078"/>
          <a:stretch>
            <a:fillRect/>
          </a:stretch>
        </p:blipFill>
        <p:spPr bwMode="auto">
          <a:xfrm>
            <a:off x="293688" y="6367463"/>
            <a:ext cx="863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Verdana" pitchFamily="34" charset="0"/>
          <a:ea typeface="SimHei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Verdana" pitchFamily="34" charset="0"/>
          <a:ea typeface="SimHei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Verdana" pitchFamily="34" charset="0"/>
          <a:ea typeface="SimHei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Verdana" pitchFamily="34" charset="0"/>
          <a:ea typeface="SimHei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Verdana" pitchFamily="34" charset="0"/>
          <a:ea typeface="SimHei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Verdana" pitchFamily="34" charset="0"/>
          <a:ea typeface="SimHei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Verdana" pitchFamily="34" charset="0"/>
          <a:ea typeface="SimHei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accent1"/>
          </a:solidFill>
          <a:latin typeface="Verdana" pitchFamily="34" charset="0"/>
          <a:ea typeface="SimHei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pakcheongchan\Desktop\Innovative%20Safety%20Award%202015%20Version%202\P1.MP3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.png"/><Relationship Id="rId2" Type="http://schemas.openxmlformats.org/officeDocument/2006/relationships/audio" Target="file:///C:\Documents%20and%20Settings\pakcheongchan\Desktop\Innovative%20Safety%20Award%202015%20Version%202\P10.MP3" TargetMode="External"/><Relationship Id="rId1" Type="http://schemas.openxmlformats.org/officeDocument/2006/relationships/video" Target="file:///C:\Documents%20and%20Settings\pakcheongchan\Desktop\Innovative%20Safety%20Award%202015%20Version%202\&#24037;&#21451;&#24515;&#32882;.wmv" TargetMode="Externa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11.wav"/><Relationship Id="rId1" Type="http://schemas.openxmlformats.org/officeDocument/2006/relationships/audio" Target="file:///C:\Documents%20and%20Settings\pakcheongchan\Desktop\Innovative%20Safety%20Award%202015%20Version%202\P11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2.wav"/><Relationship Id="rId1" Type="http://schemas.openxmlformats.org/officeDocument/2006/relationships/audio" Target="file:///C:\Documents%20and%20Settings\pakcheongchan\Desktop\Innovative%20Safety%20Award%202015%20Version%202\P12.MP3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file:///C:\Documents%20and%20Settings\pakcheongchan\Desktop\Innovative%20Safety%20Award%202015%20Version%202\P2.MP3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audio" Target="file:///C:\Documents%20and%20Settings\pakcheongchan\Desktop\Innovative%20Safety%20Award%202015%20Version%202\P3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audio" Target="file:///C:\Documents%20and%20Settings\pakcheongchan\Desktop\Innovative%20Safety%20Award%202015%20Version%202\P4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audio" Target="file:///C:\Documents%20and%20Settings\pakcheongchan\Desktop\Innovative%20Safety%20Award%202015%20Version%202\P5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wmf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audio" Target="file:///C:\Documents%20and%20Settings\pakcheongchan\Desktop\Innovative%20Safety%20Award%202015%20Version%202\P7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audio" Target="file:///C:\Documents%20and%20Settings\pakcheongchan\Desktop\Innovative%20Safety%20Award%202015%20Version%202\P6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audio" Target="file:///C:\Documents%20and%20Settings\pakcheongchan\Desktop\Innovative%20Safety%20Award%202015%20Version%202\P8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Documents%20and%20Settings\pakcheongchan\Desktop\Innovative%20Safety%20Award%202015%20Version%202\P9.MP3" TargetMode="External"/><Relationship Id="rId7" Type="http://schemas.openxmlformats.org/officeDocument/2006/relationships/image" Target="../media/image20.png"/><Relationship Id="rId2" Type="http://schemas.openxmlformats.org/officeDocument/2006/relationships/video" Target="file:///C:\Documents%20and%20Settings\pakcheongchan\Desktop\Innovative%20Safety%20Award%202015%20Version%202\&#19978;&#33853;&#27155;&#26799;&#31034;&#31684;.wmv" TargetMode="External"/><Relationship Id="rId1" Type="http://schemas.openxmlformats.org/officeDocument/2006/relationships/tags" Target="../tags/tag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©Hsin Chong   |</a:t>
            </a:r>
          </a:p>
        </p:txBody>
      </p:sp>
      <p:sp>
        <p:nvSpPr>
          <p:cNvPr id="8" name="Rectangle 7"/>
          <p:cNvSpPr/>
          <p:nvPr/>
        </p:nvSpPr>
        <p:spPr>
          <a:xfrm>
            <a:off x="8820150" y="2133600"/>
            <a:ext cx="323850" cy="3995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258888" y="1628775"/>
            <a:ext cx="69119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HK" sz="4800">
                <a:solidFill>
                  <a:srgbClr val="F0EA00"/>
                </a:solidFill>
                <a:latin typeface="Verdana" pitchFamily="34" charset="0"/>
              </a:rPr>
              <a:t>2015 </a:t>
            </a:r>
            <a:r>
              <a:rPr lang="zh-HK" altLang="en-US" sz="4800">
                <a:solidFill>
                  <a:srgbClr val="F0EA00"/>
                </a:solidFill>
                <a:latin typeface="Verdana" pitchFamily="34" charset="0"/>
              </a:rPr>
              <a:t>創意工程安全獎 </a:t>
            </a:r>
            <a:r>
              <a:rPr lang="zh-HK" altLang="zh-TW" sz="4800">
                <a:solidFill>
                  <a:srgbClr val="F0EA00"/>
                </a:solidFill>
                <a:latin typeface="Verdana" pitchFamily="34" charset="0"/>
              </a:rPr>
              <a:t/>
            </a:r>
            <a:br>
              <a:rPr lang="zh-HK" altLang="zh-TW" sz="4800">
                <a:solidFill>
                  <a:srgbClr val="F0EA00"/>
                </a:solidFill>
                <a:latin typeface="Verdana" pitchFamily="34" charset="0"/>
              </a:rPr>
            </a:br>
            <a:r>
              <a:rPr lang="zh-TW" altLang="en-US" sz="4800">
                <a:solidFill>
                  <a:srgbClr val="F0EA00"/>
                </a:solidFill>
                <a:latin typeface="Verdana" pitchFamily="34" charset="0"/>
              </a:rPr>
              <a:t>參賽類別 </a:t>
            </a:r>
            <a:r>
              <a:rPr lang="en-US" altLang="zh-TW" sz="4800">
                <a:solidFill>
                  <a:srgbClr val="F0EA00"/>
                </a:solidFill>
                <a:latin typeface="Verdana" pitchFamily="34" charset="0"/>
              </a:rPr>
              <a:t>- </a:t>
            </a:r>
            <a:r>
              <a:rPr lang="zh-TW" altLang="zh-TW" sz="4800">
                <a:solidFill>
                  <a:srgbClr val="F0EA00"/>
                </a:solidFill>
                <a:latin typeface="Verdana" pitchFamily="34" charset="0"/>
              </a:rPr>
              <a:t>健康與福利</a:t>
            </a:r>
            <a:endParaRPr lang="zh-TW" altLang="en-US" sz="4800">
              <a:solidFill>
                <a:srgbClr val="F0EA00"/>
              </a:solidFill>
              <a:latin typeface="Verdana" pitchFamily="34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1476375" y="3429000"/>
            <a:ext cx="59769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TW" altLang="en-US" sz="2600">
                <a:solidFill>
                  <a:srgbClr val="F0EA00"/>
                </a:solidFill>
                <a:latin typeface="Verdana" pitchFamily="34" charset="0"/>
              </a:rPr>
              <a:t>參賽公司 </a:t>
            </a:r>
            <a:r>
              <a:rPr lang="en-US" altLang="zh-TW" sz="2600">
                <a:solidFill>
                  <a:srgbClr val="F0EA00"/>
                </a:solidFill>
                <a:latin typeface="Verdana" pitchFamily="34" charset="0"/>
              </a:rPr>
              <a:t>- </a:t>
            </a:r>
            <a:r>
              <a:rPr lang="zh-TW" altLang="en-US" sz="2600">
                <a:solidFill>
                  <a:srgbClr val="F0EA00"/>
                </a:solidFill>
                <a:latin typeface="Verdana" pitchFamily="34" charset="0"/>
              </a:rPr>
              <a:t>新昌營造廠</a:t>
            </a:r>
            <a:r>
              <a:rPr lang="en-US" altLang="zh-TW" sz="2600">
                <a:solidFill>
                  <a:srgbClr val="F0EA00"/>
                </a:solidFill>
                <a:latin typeface="Verdana" pitchFamily="34" charset="0"/>
              </a:rPr>
              <a:t>(</a:t>
            </a:r>
            <a:r>
              <a:rPr lang="zh-TW" altLang="en-US" sz="2600">
                <a:solidFill>
                  <a:srgbClr val="F0EA00"/>
                </a:solidFill>
                <a:latin typeface="Verdana" pitchFamily="34" charset="0"/>
              </a:rPr>
              <a:t>工程</a:t>
            </a:r>
            <a:r>
              <a:rPr lang="en-US" altLang="zh-TW" sz="2600">
                <a:solidFill>
                  <a:srgbClr val="F0EA00"/>
                </a:solidFill>
                <a:latin typeface="Verdana" pitchFamily="34" charset="0"/>
              </a:rPr>
              <a:t>)</a:t>
            </a:r>
            <a:r>
              <a:rPr lang="zh-TW" altLang="en-US" sz="2600">
                <a:solidFill>
                  <a:srgbClr val="F0EA00"/>
                </a:solidFill>
                <a:latin typeface="Verdana" pitchFamily="34" charset="0"/>
              </a:rPr>
              <a:t>有限公司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zh-TW" altLang="en-US" sz="2600">
                <a:solidFill>
                  <a:srgbClr val="F0EA00"/>
                </a:solidFill>
                <a:latin typeface="Verdana" pitchFamily="34" charset="0"/>
              </a:rPr>
              <a:t>參賽地盤 </a:t>
            </a:r>
            <a:r>
              <a:rPr lang="en-US" altLang="zh-TW" sz="2600">
                <a:solidFill>
                  <a:srgbClr val="F0EA00"/>
                </a:solidFill>
                <a:latin typeface="Verdana" pitchFamily="34" charset="0"/>
              </a:rPr>
              <a:t>- </a:t>
            </a:r>
            <a:r>
              <a:rPr lang="zh-TW" altLang="en-US" sz="2600">
                <a:solidFill>
                  <a:srgbClr val="F0EA00"/>
                </a:solidFill>
                <a:latin typeface="Verdana" pitchFamily="34" charset="0"/>
              </a:rPr>
              <a:t>屯門蝴蝶邨商場翻新項目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zh-TW" altLang="en-US" sz="2600">
                <a:solidFill>
                  <a:srgbClr val="F0EA00"/>
                </a:solidFill>
                <a:latin typeface="Verdana" pitchFamily="34" charset="0"/>
              </a:rPr>
              <a:t>參賽名稱 </a:t>
            </a:r>
            <a:r>
              <a:rPr lang="en-US" altLang="zh-TW" sz="2600">
                <a:solidFill>
                  <a:srgbClr val="F0EA00"/>
                </a:solidFill>
                <a:latin typeface="Verdana" pitchFamily="34" charset="0"/>
              </a:rPr>
              <a:t>- </a:t>
            </a:r>
            <a:r>
              <a:rPr lang="zh-TW" altLang="en-US" sz="2600">
                <a:solidFill>
                  <a:srgbClr val="F0EA00"/>
                </a:solidFill>
                <a:latin typeface="Verdana" pitchFamily="34" charset="0"/>
              </a:rPr>
              <a:t>工友提舉及搬運關顧計劃 </a:t>
            </a:r>
          </a:p>
        </p:txBody>
      </p:sp>
      <p:pic>
        <p:nvPicPr>
          <p:cNvPr id="17414" name="P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74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9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405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 txBox="1">
            <a:spLocks noGrp="1"/>
          </p:cNvSpPr>
          <p:nvPr/>
        </p:nvSpPr>
        <p:spPr bwMode="black">
          <a:xfrm>
            <a:off x="6659563" y="6510338"/>
            <a:ext cx="21336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t>p.</a:t>
            </a:r>
            <a:fld id="{7F615E4D-10E4-4DBD-BE18-F287020D2B67}" type="slidenum"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pPr algn="r">
                <a:defRPr/>
              </a:pPr>
              <a:t>10</a:t>
            </a:fld>
            <a:endParaRPr lang="en-US" sz="90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979613" y="188913"/>
            <a:ext cx="5329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0EA00"/>
                </a:solidFill>
                <a:ea typeface="新細明體" pitchFamily="18" charset="-120"/>
              </a:rPr>
              <a:t>以</a:t>
            </a:r>
            <a:r>
              <a:rPr lang="zh-TW" altLang="en-US" sz="3600" b="1">
                <a:solidFill>
                  <a:srgbClr val="F0EA00"/>
                </a:solidFill>
                <a:ea typeface="新細明體" pitchFamily="18" charset="-120"/>
              </a:rPr>
              <a:t>下是工友使用後的心聲</a:t>
            </a:r>
          </a:p>
        </p:txBody>
      </p:sp>
      <p:pic>
        <p:nvPicPr>
          <p:cNvPr id="41990" name="工友心聲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7950" y="944563"/>
            <a:ext cx="89852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10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565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~PP82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89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11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40" fill="hold"/>
                                        <p:tgtEl>
                                          <p:spTgt spid="41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1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9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1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 txBox="1">
            <a:spLocks noGrp="1"/>
          </p:cNvSpPr>
          <p:nvPr/>
        </p:nvSpPr>
        <p:spPr bwMode="black">
          <a:xfrm>
            <a:off x="6659563" y="6510338"/>
            <a:ext cx="21336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t>p.</a:t>
            </a:r>
            <a:fld id="{B923F2BC-EA4C-4AD2-B32F-EF436B579F5C}" type="slidenum"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pPr algn="r">
                <a:defRPr/>
              </a:pPr>
              <a:t>11</a:t>
            </a:fld>
            <a:endParaRPr lang="en-US" sz="900">
              <a:solidFill>
                <a:schemeClr val="accent1"/>
              </a:solidFill>
              <a:latin typeface="+mn-lt"/>
              <a:ea typeface="+mn-ea"/>
            </a:endParaRPr>
          </a:p>
        </p:txBody>
      </p:sp>
      <p:pic>
        <p:nvPicPr>
          <p:cNvPr id="37890" name="Picture 3" descr="DSCN20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781300"/>
            <a:ext cx="4268787" cy="3201988"/>
          </a:xfrm>
          <a:prstGeom prst="rect">
            <a:avLst/>
          </a:prstGeom>
          <a:noFill/>
          <a:ln w="9525">
            <a:solidFill>
              <a:srgbClr val="F0EA00"/>
            </a:solidFill>
            <a:miter lim="800000"/>
            <a:headEnd/>
            <a:tailEnd/>
          </a:ln>
        </p:spPr>
      </p:pic>
      <p:pic>
        <p:nvPicPr>
          <p:cNvPr id="37891" name="Picture 4" descr="DSCN19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781300"/>
            <a:ext cx="4268787" cy="3201988"/>
          </a:xfrm>
          <a:prstGeom prst="rect">
            <a:avLst/>
          </a:prstGeom>
          <a:noFill/>
          <a:ln w="9525">
            <a:solidFill>
              <a:srgbClr val="F0EA00"/>
            </a:solidFill>
            <a:miter lim="800000"/>
            <a:headEnd/>
            <a:tailEnd/>
          </a:ln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316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除了上述措施之外, 本地盤亦非</a:t>
            </a:r>
            <a:r>
              <a:rPr lang="zh-TW" altLang="en-US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常重視向工友們提供適當的訓練</a:t>
            </a:r>
            <a:r>
              <a:rPr lang="zh-TW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、</a:t>
            </a:r>
            <a:r>
              <a:rPr lang="zh-TW" altLang="en-US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推廣</a:t>
            </a:r>
            <a:r>
              <a:rPr lang="en-US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及</a:t>
            </a:r>
            <a:r>
              <a:rPr lang="zh-TW" sz="2400" b="1">
                <a:solidFill>
                  <a:srgbClr val="F0EA00"/>
                </a:solidFill>
                <a:ea typeface="新細明體" pitchFamily="18" charset="-120"/>
              </a:rPr>
              <a:t>執行</a:t>
            </a:r>
            <a:r>
              <a:rPr lang="zh-TW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體力處理</a:t>
            </a:r>
            <a:r>
              <a:rPr lang="en-US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評估</a:t>
            </a:r>
            <a:r>
              <a:rPr lang="en-US" altLang="zh-TW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以提升工友們</a:t>
            </a:r>
            <a:r>
              <a:rPr lang="zh-TW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對體力處理</a:t>
            </a:r>
            <a:r>
              <a:rPr lang="zh-TW" altLang="en-US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的認知</a:t>
            </a:r>
            <a:r>
              <a:rPr lang="en-US" altLang="zh-TW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en-US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減少他們</a:t>
            </a:r>
            <a:r>
              <a:rPr lang="en-US" sz="2400" b="1">
                <a:solidFill>
                  <a:srgbClr val="F0EA00"/>
                </a:solidFill>
                <a:ea typeface="新細明體" pitchFamily="18" charset="-120"/>
              </a:rPr>
              <a:t>工作時</a:t>
            </a:r>
            <a:r>
              <a:rPr lang="en-US" sz="24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受傷的機會。</a:t>
            </a: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827088" y="115888"/>
            <a:ext cx="698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>
                <a:solidFill>
                  <a:srgbClr val="F0EA00"/>
                </a:solidFill>
                <a:ea typeface="新細明體" pitchFamily="18" charset="-120"/>
              </a:rPr>
              <a:t>其他措施</a:t>
            </a:r>
          </a:p>
        </p:txBody>
      </p:sp>
      <p:pic>
        <p:nvPicPr>
          <p:cNvPr id="37895" name="P1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0279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479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7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04" fill="hold"/>
                                        <p:tgtEl>
                                          <p:spTgt spid="37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  <p:bldLst>
      <p:bldP spid="440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3059113" y="2133600"/>
            <a:ext cx="2736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0EA00"/>
                </a:solidFill>
                <a:ea typeface="新細明體" pitchFamily="18" charset="-120"/>
              </a:rPr>
              <a:t>謝 謝</a:t>
            </a:r>
          </a:p>
        </p:txBody>
      </p:sp>
      <p:pic>
        <p:nvPicPr>
          <p:cNvPr id="39939" name="P1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243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7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77" fill="hold"/>
                                        <p:tgtEl>
                                          <p:spTgt spid="39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39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1"/>
                </p:tgtEl>
              </p:cMediaNode>
            </p:audio>
          </p:childTnLst>
        </p:cTn>
      </p:par>
    </p:tnLst>
    <p:bldLst>
      <p:bldP spid="399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 txBox="1">
            <a:spLocks noGrp="1"/>
          </p:cNvSpPr>
          <p:nvPr/>
        </p:nvSpPr>
        <p:spPr bwMode="black">
          <a:xfrm>
            <a:off x="6659563" y="6510338"/>
            <a:ext cx="21336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t>p.</a:t>
            </a:r>
            <a:fld id="{2BC1045E-918F-4F06-AB83-710161FBF6B8}" type="slidenum"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pPr algn="r">
                <a:defRPr/>
              </a:pPr>
              <a:t>2</a:t>
            </a:fld>
            <a:endParaRPr lang="en-US" sz="900">
              <a:solidFill>
                <a:schemeClr val="accent1"/>
              </a:solidFill>
              <a:latin typeface="+mn-lt"/>
              <a:ea typeface="+mn-ea"/>
            </a:endParaRPr>
          </a:p>
        </p:txBody>
      </p:sp>
      <p:graphicFrame>
        <p:nvGraphicFramePr>
          <p:cNvPr id="23597" name="Group 45"/>
          <p:cNvGraphicFramePr>
            <a:graphicFrameLocks noGrp="1"/>
          </p:cNvGraphicFramePr>
          <p:nvPr/>
        </p:nvGraphicFramePr>
        <p:xfrm>
          <a:off x="755650" y="1052513"/>
          <a:ext cx="8158163" cy="4948237"/>
        </p:xfrm>
        <a:graphic>
          <a:graphicData uri="http://schemas.openxmlformats.org/drawingml/2006/table">
            <a:tbl>
              <a:tblPr/>
              <a:tblGrid>
                <a:gridCol w="6475413"/>
                <a:gridCol w="168275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意外類別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0EA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宗數</a:t>
                      </a:r>
                      <a:endParaRPr kumimoji="0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0EA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滑倒、絆倒或在同一高度跌倒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779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被移動物件或與移動物件碰撞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提舉或搬運時受傷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人體從高處墮下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與固定或不動的物件碰撞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觸及開動中的機器或觸及以機器製造中的物件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受困於物件之內或物件之間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被手工具所傷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其他類別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遭墮下的物件撞擊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EA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93"/>
          <p:cNvSpPr txBox="1">
            <a:spLocks noChangeArrowheads="1"/>
          </p:cNvSpPr>
          <p:nvPr/>
        </p:nvSpPr>
        <p:spPr bwMode="auto">
          <a:xfrm>
            <a:off x="1042988" y="188913"/>
            <a:ext cx="748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TW" altLang="en-US" b="1">
                <a:solidFill>
                  <a:srgbClr val="F0EA00"/>
                </a:solidFill>
                <a:ea typeface="新細明體" pitchFamily="18" charset="-120"/>
              </a:rPr>
              <a:t>由於「提舉或搬運時受傷」一直都是建造業意外的頭三個主要原因之一</a:t>
            </a:r>
          </a:p>
        </p:txBody>
      </p:sp>
      <p:sp>
        <p:nvSpPr>
          <p:cNvPr id="19497" name="Text Box 94"/>
          <p:cNvSpPr txBox="1">
            <a:spLocks noChangeArrowheads="1"/>
          </p:cNvSpPr>
          <p:nvPr/>
        </p:nvSpPr>
        <p:spPr bwMode="auto">
          <a:xfrm>
            <a:off x="5003800" y="620713"/>
            <a:ext cx="392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1400">
                <a:solidFill>
                  <a:srgbClr val="F0EA00"/>
                </a:solidFill>
                <a:ea typeface="新細明體" pitchFamily="18" charset="-120"/>
              </a:rPr>
              <a:t>資料來源</a:t>
            </a:r>
            <a:r>
              <a:rPr kumimoji="1" lang="en-US" altLang="zh-TW" sz="1400">
                <a:solidFill>
                  <a:srgbClr val="F0EA00"/>
                </a:solidFill>
                <a:ea typeface="新細明體" pitchFamily="18" charset="-120"/>
              </a:rPr>
              <a:t>:</a:t>
            </a:r>
            <a:r>
              <a:rPr kumimoji="1" lang="zh-TW" altLang="en-US" sz="1400">
                <a:solidFill>
                  <a:srgbClr val="F0EA00"/>
                </a:solidFill>
                <a:ea typeface="新細明體" pitchFamily="18" charset="-120"/>
              </a:rPr>
              <a:t>勞工處職業安全及健康統計數字</a:t>
            </a:r>
            <a:r>
              <a:rPr kumimoji="1" lang="en-US" altLang="zh-TW" sz="1400">
                <a:solidFill>
                  <a:srgbClr val="F0EA00"/>
                </a:solidFill>
                <a:ea typeface="新細明體" pitchFamily="18" charset="-120"/>
              </a:rPr>
              <a:t>2013</a:t>
            </a: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755650" y="2492375"/>
            <a:ext cx="8208963" cy="431800"/>
          </a:xfrm>
          <a:prstGeom prst="rect">
            <a:avLst/>
          </a:prstGeom>
          <a:noFill/>
          <a:ln w="4445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pic>
        <p:nvPicPr>
          <p:cNvPr id="19500" name="P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565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664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7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276" fill="hold"/>
                                        <p:tgtEl>
                                          <p:spTgt spid="19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00"/>
                </p:tgtEl>
              </p:cMediaNode>
            </p:audio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06"/>
                </p:tgtEl>
              </p:cMediaNode>
            </p:audio>
          </p:childTnLst>
        </p:cTn>
      </p:par>
    </p:tnLst>
    <p:bldLst>
      <p:bldP spid="23595" grpId="0" animBg="1"/>
      <p:bldP spid="2359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 txBox="1">
            <a:spLocks noGrp="1"/>
          </p:cNvSpPr>
          <p:nvPr/>
        </p:nvSpPr>
        <p:spPr bwMode="black">
          <a:xfrm>
            <a:off x="6659563" y="6510338"/>
            <a:ext cx="21336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t>p.</a:t>
            </a:r>
            <a:fld id="{BD2F15D3-C97D-402D-A7DF-F75CF52152BB}" type="slidenum"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pPr algn="r">
                <a:defRPr/>
              </a:pPr>
              <a:t>3</a:t>
            </a:fld>
            <a:endParaRPr lang="en-US" sz="90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2" name="Rectangle 43"/>
          <p:cNvSpPr>
            <a:spLocks noChangeArrowheads="1"/>
          </p:cNvSpPr>
          <p:nvPr/>
        </p:nvSpPr>
        <p:spPr bwMode="auto">
          <a:xfrm>
            <a:off x="900113" y="549275"/>
            <a:ext cx="79930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1" lang="zh-TW" altLang="en-US" sz="4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我們的危害識別小組</a:t>
            </a:r>
            <a:r>
              <a:rPr kumimoji="1" lang="zh-TW" altLang="zh-TW" sz="4000" b="1">
                <a:solidFill>
                  <a:srgbClr val="F0EA00"/>
                </a:solidFill>
                <a:ea typeface="新細明體" pitchFamily="18" charset="-120"/>
              </a:rPr>
              <a:t>運</a:t>
            </a:r>
            <a:r>
              <a:rPr kumimoji="1" lang="zh-TW" altLang="en-US" sz="4000" b="1">
                <a:solidFill>
                  <a:srgbClr val="F0EA00"/>
                </a:solidFill>
                <a:ea typeface="新細明體" pitchFamily="18" charset="-120"/>
              </a:rPr>
              <a:t>用「工作安全行為計劃」</a:t>
            </a:r>
            <a:r>
              <a:rPr kumimoji="1" lang="en-US" altLang="zh-TW" sz="4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</a:t>
            </a:r>
            <a:r>
              <a:rPr kumimoji="1" lang="zh-TW" altLang="zh-TW" sz="4000" b="1">
                <a:solidFill>
                  <a:srgbClr val="F0EA00"/>
                </a:solidFill>
                <a:ea typeface="新細明體" pitchFamily="18" charset="-120"/>
              </a:rPr>
              <a:t>研究及推行了以下的</a:t>
            </a:r>
            <a:r>
              <a:rPr kumimoji="1" lang="zh-TW" altLang="en-US" sz="4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「工友提舉及搬運關顧計劃」</a:t>
            </a:r>
            <a:r>
              <a:rPr kumimoji="1" lang="zh-TW" altLang="zh-TW" sz="4000" b="1">
                <a:solidFill>
                  <a:srgbClr val="F0EA00"/>
                </a:solidFill>
                <a:ea typeface="新細明體" pitchFamily="18" charset="-120"/>
              </a:rPr>
              <a:t>以</a:t>
            </a:r>
            <a:r>
              <a:rPr kumimoji="1" lang="zh-TW" altLang="en-US" sz="4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解決提舉和搬運的安全問題 </a:t>
            </a:r>
            <a:r>
              <a:rPr kumimoji="1" lang="en-US" altLang="zh-TW" sz="4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: </a:t>
            </a:r>
          </a:p>
        </p:txBody>
      </p:sp>
      <p:pic>
        <p:nvPicPr>
          <p:cNvPr id="25603" name="Picture 44" descr="Observation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076700"/>
            <a:ext cx="19621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5" descr="manual-handling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5013325"/>
            <a:ext cx="25193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6" descr="Meeti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221163"/>
            <a:ext cx="3873500" cy="21558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606" name="AutoShape 47"/>
          <p:cNvSpPr>
            <a:spLocks noChangeArrowheads="1"/>
          </p:cNvSpPr>
          <p:nvPr/>
        </p:nvSpPr>
        <p:spPr bwMode="auto">
          <a:xfrm>
            <a:off x="4643438" y="3357563"/>
            <a:ext cx="4321175" cy="792162"/>
          </a:xfrm>
          <a:prstGeom prst="cloudCallout">
            <a:avLst>
              <a:gd name="adj1" fmla="val -29134"/>
              <a:gd name="adj2" fmla="val 90079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1" lang="zh-TW" altLang="en-US" b="1">
                <a:solidFill>
                  <a:srgbClr val="F0EA00"/>
                </a:solidFill>
                <a:ea typeface="新細明體" pitchFamily="18" charset="-120"/>
              </a:rPr>
              <a:t>工友提舉及搬運關顧計劃</a:t>
            </a:r>
            <a:endParaRPr kumimoji="1" lang="en-US" altLang="zh-TW" b="1">
              <a:solidFill>
                <a:srgbClr val="F0EA00"/>
              </a:solidFill>
              <a:ea typeface="新細明體" pitchFamily="18" charset="-120"/>
            </a:endParaRPr>
          </a:p>
        </p:txBody>
      </p:sp>
      <p:pic>
        <p:nvPicPr>
          <p:cNvPr id="21512" name="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7406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126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6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055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audio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7"/>
                </p:tgtEl>
              </p:cMediaNode>
            </p:audio>
          </p:childTnLst>
        </p:cTn>
      </p:par>
    </p:tnLst>
    <p:bldLst>
      <p:bldP spid="2" grpId="0"/>
      <p:bldP spid="256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 txBox="1">
            <a:spLocks noGrp="1"/>
          </p:cNvSpPr>
          <p:nvPr/>
        </p:nvSpPr>
        <p:spPr bwMode="black">
          <a:xfrm>
            <a:off x="6659563" y="6510338"/>
            <a:ext cx="21336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t>p.</a:t>
            </a:r>
            <a:fld id="{18362B15-1954-4765-A6D9-878C64BB1426}" type="slidenum"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pPr algn="r">
                <a:defRPr/>
              </a:pPr>
              <a:t>4</a:t>
            </a:fld>
            <a:endParaRPr lang="en-US" sz="90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827088" y="115888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3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計劃</a:t>
            </a:r>
            <a:r>
              <a:rPr kumimoji="1" lang="zh-TW" altLang="zh-TW" sz="3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詳情</a:t>
            </a:r>
            <a:r>
              <a:rPr kumimoji="1" lang="en-US" altLang="zh-HK" sz="3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:</a:t>
            </a:r>
            <a:endParaRPr kumimoji="1" lang="en-US" altLang="zh-TW" sz="3600" b="1">
              <a:solidFill>
                <a:srgbClr val="F0EA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7651" name="Rectangle 17"/>
          <p:cNvSpPr>
            <a:spLocks noChangeArrowheads="1"/>
          </p:cNvSpPr>
          <p:nvPr/>
        </p:nvSpPr>
        <p:spPr bwMode="auto">
          <a:xfrm>
            <a:off x="2916238" y="188913"/>
            <a:ext cx="610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zh-TW" altLang="en-US" sz="2400" b="1" u="sng">
                <a:solidFill>
                  <a:srgbClr val="F0EA00"/>
                </a:solidFill>
                <a:ea typeface="新細明體" pitchFamily="18" charset="-120"/>
              </a:rPr>
              <a:t>改善工友們的筋骨和體質 </a:t>
            </a:r>
            <a:r>
              <a:rPr kumimoji="1" lang="en-US" altLang="zh-TW" sz="2400" b="1" u="sng">
                <a:solidFill>
                  <a:srgbClr val="F0EA00"/>
                </a:solidFill>
                <a:ea typeface="新細明體" pitchFamily="18" charset="-120"/>
              </a:rPr>
              <a:t>~ </a:t>
            </a:r>
            <a:r>
              <a:rPr kumimoji="1" lang="zh-TW" altLang="en-US" sz="2400" b="1" u="sng">
                <a:solidFill>
                  <a:srgbClr val="F0EA00"/>
                </a:solidFill>
                <a:ea typeface="新細明體" pitchFamily="18" charset="-120"/>
              </a:rPr>
              <a:t>每天推行八段錦</a:t>
            </a:r>
            <a:r>
              <a:rPr kumimoji="1" lang="zh-TW" altLang="en-US" sz="2400">
                <a:solidFill>
                  <a:srgbClr val="F0EA00"/>
                </a:solidFill>
                <a:ea typeface="新細明體" pitchFamily="18" charset="-120"/>
              </a:rPr>
              <a:t> </a:t>
            </a:r>
          </a:p>
        </p:txBody>
      </p:sp>
      <p:pic>
        <p:nvPicPr>
          <p:cNvPr id="27652" name="Picture 19" descr="DSCF28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765175"/>
            <a:ext cx="4040188" cy="3017838"/>
          </a:xfrm>
          <a:prstGeom prst="rect">
            <a:avLst/>
          </a:prstGeom>
          <a:noFill/>
          <a:ln w="9525">
            <a:solidFill>
              <a:srgbClr val="F0EA00"/>
            </a:solidFill>
            <a:miter lim="800000"/>
            <a:headEnd/>
            <a:tailEnd/>
          </a:ln>
        </p:spPr>
      </p:pic>
      <p:pic>
        <p:nvPicPr>
          <p:cNvPr id="27653" name="Picture 20" descr="20150213_1318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141663"/>
            <a:ext cx="4022725" cy="3017837"/>
          </a:xfrm>
          <a:prstGeom prst="rect">
            <a:avLst/>
          </a:prstGeom>
          <a:noFill/>
          <a:ln w="9525">
            <a:solidFill>
              <a:srgbClr val="F0EA00"/>
            </a:solidFill>
            <a:miter lim="800000"/>
            <a:headEnd/>
            <a:tailEnd/>
          </a:ln>
        </p:spPr>
      </p:pic>
      <p:pic>
        <p:nvPicPr>
          <p:cNvPr id="27654" name="Picture 21" descr="49cade67b2a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4149725"/>
            <a:ext cx="2952750" cy="1879600"/>
          </a:xfrm>
          <a:prstGeom prst="rect">
            <a:avLst/>
          </a:prstGeom>
          <a:noFill/>
          <a:ln w="9525">
            <a:solidFill>
              <a:srgbClr val="F0EA00"/>
            </a:solidFill>
            <a:miter lim="800000"/>
            <a:headEnd/>
            <a:tailEnd/>
          </a:ln>
        </p:spPr>
      </p:pic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323850" y="908050"/>
            <a:ext cx="450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zh-TW" altLang="en-US" b="1">
                <a:solidFill>
                  <a:srgbClr val="F0EA00"/>
                </a:solidFill>
                <a:ea typeface="新細明體" pitchFamily="18" charset="-120"/>
              </a:rPr>
              <a:t>年長工友</a:t>
            </a:r>
            <a:r>
              <a:rPr kumimoji="1" lang="zh-TW" altLang="zh-HK" b="1">
                <a:solidFill>
                  <a:srgbClr val="F0EA00"/>
                </a:solidFill>
                <a:ea typeface="新細明體" pitchFamily="18" charset="-120"/>
              </a:rPr>
              <a:t> </a:t>
            </a:r>
            <a:r>
              <a:rPr kumimoji="1" lang="en-US" altLang="zh-HK" b="1">
                <a:solidFill>
                  <a:srgbClr val="F0EA00"/>
                </a:solidFill>
                <a:latin typeface="Wingdings 3" pitchFamily="18" charset="2"/>
                <a:ea typeface="新細明體" pitchFamily="18" charset="-120"/>
              </a:rPr>
              <a:t>g</a:t>
            </a:r>
            <a:r>
              <a:rPr kumimoji="1" lang="zh-TW" altLang="en-US" b="1">
                <a:solidFill>
                  <a:srgbClr val="F0EA00"/>
                </a:solidFill>
                <a:ea typeface="新細明體" pitchFamily="18" charset="-120"/>
              </a:rPr>
              <a:t>體質退化</a:t>
            </a:r>
            <a:r>
              <a:rPr kumimoji="1" lang="zh-TW" altLang="zh-HK" b="1">
                <a:solidFill>
                  <a:srgbClr val="F0EA00"/>
                </a:solidFill>
                <a:ea typeface="新細明體" pitchFamily="18" charset="-120"/>
              </a:rPr>
              <a:t> </a:t>
            </a:r>
            <a:r>
              <a:rPr kumimoji="1" lang="en-US" altLang="zh-HK" b="1">
                <a:solidFill>
                  <a:srgbClr val="F0EA00"/>
                </a:solidFill>
                <a:ea typeface="新細明體" pitchFamily="18" charset="-120"/>
              </a:rPr>
              <a:t>= </a:t>
            </a:r>
            <a:r>
              <a:rPr kumimoji="1" lang="zh-TW" altLang="en-US" b="1">
                <a:solidFill>
                  <a:srgbClr val="F0EA00"/>
                </a:solidFill>
                <a:ea typeface="新細明體" pitchFamily="18" charset="-120"/>
              </a:rPr>
              <a:t>比較容易受傷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23850" y="1268413"/>
            <a:ext cx="4608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推行八段錦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是</a:t>
            </a:r>
            <a:r>
              <a:rPr lang="zh-TW" altLang="en-US" b="1">
                <a:solidFill>
                  <a:srgbClr val="F0EA00"/>
                </a:solidFill>
                <a:ea typeface="新細明體" pitchFamily="18" charset="-120"/>
              </a:rPr>
              <a:t>能夠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有效地幫助工友們改善體質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減少工友們受傷的機會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。</a:t>
            </a:r>
            <a:r>
              <a:rPr lang="zh-TW" altLang="en-US" b="1">
                <a:latin typeface="新細明體" pitchFamily="18" charset="-120"/>
                <a:ea typeface="新細明體" pitchFamily="18" charset="-120"/>
              </a:rPr>
              <a:t> 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323850" y="1916113"/>
            <a:ext cx="4537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本地盤承傳了</a:t>
            </a:r>
            <a:r>
              <a:rPr kumimoji="1" lang="zh-TW" altLang="en-US" b="1">
                <a:solidFill>
                  <a:srgbClr val="F0EA00"/>
                </a:solidFill>
                <a:ea typeface="新細明體" pitchFamily="18" charset="-120"/>
              </a:rPr>
              <a:t>新昌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的公司政策</a:t>
            </a:r>
            <a:r>
              <a:rPr kumimoji="1"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 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每天早上在工地推行八段錦</a:t>
            </a:r>
            <a:r>
              <a:rPr kumimoji="1" lang="zh-TW" altLang="en-US" b="1">
                <a:solidFill>
                  <a:srgbClr val="F0EA00"/>
                </a:solidFill>
                <a:ea typeface="新細明體" pitchFamily="18" charset="-120"/>
              </a:rPr>
              <a:t>。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本地盤自開始推行至今</a:t>
            </a:r>
            <a:r>
              <a:rPr kumimoji="1"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一直都保持着沒有工人因提舉或搬運而</a:t>
            </a:r>
            <a:r>
              <a:rPr kumimoji="1" lang="zh-TW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引致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受傷的良好記錄。</a:t>
            </a:r>
            <a:r>
              <a:rPr lang="zh-TW" altLang="en-US" b="1">
                <a:latin typeface="新細明體" pitchFamily="18" charset="-120"/>
                <a:ea typeface="新細明體" pitchFamily="18" charset="-120"/>
              </a:rPr>
              <a:t> </a:t>
            </a:r>
          </a:p>
        </p:txBody>
      </p:sp>
      <p:pic>
        <p:nvPicPr>
          <p:cNvPr id="29699" name="Picture 13" descr="f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6235700"/>
            <a:ext cx="19446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f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6235700"/>
            <a:ext cx="19446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f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6235700"/>
            <a:ext cx="19446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438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436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9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251" fill="hold"/>
                                        <p:tgtEl>
                                          <p:spTgt spid="23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6"/>
                </p:tgtEl>
              </p:cMediaNode>
            </p:audio>
            <p:audio isNarration="1"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9"/>
                </p:tgtEl>
              </p:cMediaNode>
            </p:audio>
          </p:childTnLst>
        </p:cTn>
      </p:par>
    </p:tnLst>
    <p:bldLst>
      <p:bldP spid="27650" grpId="0"/>
      <p:bldP spid="27651" grpId="0"/>
      <p:bldP spid="2" grpId="0"/>
      <p:bldP spid="45075" grpId="0"/>
      <p:bldP spid="45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 txBox="1">
            <a:spLocks noGrp="1"/>
          </p:cNvSpPr>
          <p:nvPr/>
        </p:nvSpPr>
        <p:spPr bwMode="black">
          <a:xfrm>
            <a:off x="6659563" y="6510338"/>
            <a:ext cx="21336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t>p.</a:t>
            </a:r>
            <a:fld id="{65EE26D9-CC0E-40C6-8BF4-88ACBFE604A1}" type="slidenum"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pPr algn="r">
                <a:defRPr/>
              </a:pPr>
              <a:t>5</a:t>
            </a:fld>
            <a:endParaRPr lang="en-US" sz="90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31746" name="Rectangle 11"/>
          <p:cNvSpPr>
            <a:spLocks noChangeArrowheads="1"/>
          </p:cNvSpPr>
          <p:nvPr/>
        </p:nvSpPr>
        <p:spPr bwMode="auto">
          <a:xfrm>
            <a:off x="900113" y="215900"/>
            <a:ext cx="598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zh-TW" altLang="en-US" sz="2400" b="1" u="sng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監察工友們</a:t>
            </a:r>
            <a:r>
              <a:rPr kumimoji="1" lang="zh-TW" altLang="en-US" sz="2400" b="1" u="sng">
                <a:solidFill>
                  <a:srgbClr val="F0EA00"/>
                </a:solidFill>
                <a:ea typeface="新細明體" pitchFamily="18" charset="-120"/>
              </a:rPr>
              <a:t>的</a:t>
            </a:r>
            <a:r>
              <a:rPr kumimoji="1" lang="zh-TW" altLang="en-US" sz="2400" b="1" u="sng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體質變化 </a:t>
            </a:r>
            <a:r>
              <a:rPr kumimoji="1" lang="en-US" altLang="zh-TW" sz="2400" b="1" u="sng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~</a:t>
            </a:r>
            <a:r>
              <a:rPr kumimoji="1" lang="en-US" altLang="zh-HK" sz="2400" b="1" u="sng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 </a:t>
            </a:r>
            <a:r>
              <a:rPr kumimoji="1" lang="zh-TW" altLang="en-US" sz="2400" b="1" u="sng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為工友們量度血壓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50825" y="4221163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當發現有工友患有高血壓時, </a:t>
            </a:r>
            <a:r>
              <a:rPr lang="en-US" altLang="en-US" sz="2000" b="1">
                <a:solidFill>
                  <a:srgbClr val="F0EA00"/>
                </a:solidFill>
                <a:ea typeface="新細明體" pitchFamily="18" charset="-120"/>
              </a:rPr>
              <a:t>我們會</a:t>
            </a:r>
            <a:r>
              <a:rPr 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促</a:t>
            </a:r>
            <a:r>
              <a:rPr lang="en-US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使</a:t>
            </a:r>
            <a:r>
              <a:rPr lang="zh-TW" altLang="en-US" sz="2000" b="1">
                <a:solidFill>
                  <a:srgbClr val="F0EA00"/>
                </a:solidFill>
                <a:ea typeface="新細明體" pitchFamily="18" charset="-120"/>
              </a:rPr>
              <a:t>他們</a:t>
            </a:r>
            <a:r>
              <a:rPr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正視病情</a:t>
            </a:r>
            <a:r>
              <a:rPr lang="en-US" altLang="zh-TW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及早診治</a:t>
            </a:r>
            <a:r>
              <a:rPr kumimoji="1" lang="zh-TW" altLang="en-US" sz="2000" b="1">
                <a:solidFill>
                  <a:srgbClr val="F0EA00"/>
                </a:solidFill>
                <a:ea typeface="新細明體" pitchFamily="18" charset="-120"/>
              </a:rPr>
              <a:t>。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50825" y="5013325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我們</a:t>
            </a:r>
            <a:r>
              <a:rPr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並且會為患有高血壓的工友重新分配工作</a:t>
            </a:r>
            <a:r>
              <a:rPr lang="en-US" altLang="zh-TW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分派他們去進行一些高安全度及低體力消耗的工作</a:t>
            </a:r>
            <a:r>
              <a:rPr lang="en-US" altLang="zh-TW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以恊助他們在血壓回覆正常</a:t>
            </a:r>
            <a:r>
              <a:rPr lang="zh-TW" altLang="en-US" sz="2000" b="1">
                <a:solidFill>
                  <a:srgbClr val="F0EA00"/>
                </a:solidFill>
                <a:ea typeface="新細明體" pitchFamily="18" charset="-120"/>
              </a:rPr>
              <a:t>之</a:t>
            </a:r>
            <a:r>
              <a:rPr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前</a:t>
            </a:r>
            <a:r>
              <a:rPr lang="en-US" altLang="zh-TW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ea typeface="新細明體" pitchFamily="18" charset="-120"/>
              </a:rPr>
              <a:t>減</a:t>
            </a:r>
            <a:r>
              <a:rPr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低工作時受傷的機會</a:t>
            </a:r>
            <a:r>
              <a:rPr kumimoji="1"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6481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如果這些血壓超標的隱形患者去進行一些提舉或搬運的工作</a:t>
            </a:r>
            <a:r>
              <a:rPr kumimoji="1" lang="en-US" altLang="zh-TW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kumimoji="1"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一但他們在工作期間病發</a:t>
            </a:r>
            <a:r>
              <a:rPr kumimoji="1" lang="en-US" altLang="zh-TW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kumimoji="1"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後果可能會極之嚴重的。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250825" y="908050"/>
            <a:ext cx="6408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由</a:t>
            </a:r>
            <a:r>
              <a:rPr kumimoji="1" lang="en-US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於很多患有心血管疾病的工友一直都不知道自己經已患病</a:t>
            </a:r>
            <a:r>
              <a:rPr kumimoji="1" lang="en-US" altLang="zh-TW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kumimoji="1"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變成了隱形患者。</a:t>
            </a:r>
          </a:p>
        </p:txBody>
      </p:sp>
      <p:pic>
        <p:nvPicPr>
          <p:cNvPr id="47128" name="Picture 24" descr="MC90004510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3068638"/>
            <a:ext cx="11509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250825" y="3141663"/>
            <a:ext cx="6626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000" b="1">
                <a:solidFill>
                  <a:srgbClr val="F0EA00"/>
                </a:solidFill>
                <a:ea typeface="新細明體" pitchFamily="18" charset="-120"/>
              </a:rPr>
              <a:t>我們的危害識別小組經過多番的商議</a:t>
            </a:r>
            <a:r>
              <a:rPr lang="en-US" altLang="zh-TW" sz="2000" b="1">
                <a:solidFill>
                  <a:srgbClr val="F0EA00"/>
                </a:solidFill>
                <a:ea typeface="新細明體" pitchFamily="18" charset="-120"/>
              </a:rPr>
              <a:t>, </a:t>
            </a:r>
            <a:r>
              <a:rPr lang="zh-TW" altLang="zh-TW" sz="2000" b="1">
                <a:solidFill>
                  <a:srgbClr val="F0EA00"/>
                </a:solidFill>
                <a:ea typeface="新細明體" pitchFamily="18" charset="-120"/>
              </a:rPr>
              <a:t>决定</a:t>
            </a:r>
            <a:r>
              <a:rPr lang="zh-TW" altLang="en-US" sz="2000" b="1">
                <a:solidFill>
                  <a:srgbClr val="F0EA00"/>
                </a:solidFill>
                <a:ea typeface="新細明體" pitchFamily="18" charset="-120"/>
              </a:rPr>
              <a:t>在工地推行為工友們量度血壓的措施</a:t>
            </a:r>
            <a:r>
              <a:rPr kumimoji="1" lang="zh-TW" altLang="en-US" sz="20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pic>
        <p:nvPicPr>
          <p:cNvPr id="25609" name="Picture 15" descr="MM90023473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836613"/>
            <a:ext cx="9350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7" descr="weight_lifting_14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6188" y="2060575"/>
            <a:ext cx="936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8" descr="medico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7625" y="4005263"/>
            <a:ext cx="784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21" descr="working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7625" y="50133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8851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72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93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871" fill="hold"/>
                                        <p:tgtEl>
                                          <p:spTgt spid="256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4"/>
                </p:tgtEl>
              </p:cMediaNode>
            </p:audio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7"/>
                </p:tgtEl>
              </p:cMediaNode>
            </p:audio>
          </p:childTnLst>
        </p:cTn>
      </p:par>
    </p:tnLst>
    <p:bldLst>
      <p:bldP spid="31746" grpId="0"/>
      <p:bldP spid="47122" grpId="0"/>
      <p:bldP spid="47123" grpId="0"/>
      <p:bldP spid="47124" grpId="0"/>
      <p:bldP spid="4712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 txBox="1">
            <a:spLocks noGrp="1"/>
          </p:cNvSpPr>
          <p:nvPr/>
        </p:nvSpPr>
        <p:spPr bwMode="black">
          <a:xfrm>
            <a:off x="6659563" y="6510338"/>
            <a:ext cx="21336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t>p.</a:t>
            </a:r>
            <a:fld id="{EB174B1B-D0D1-42A1-8D56-9D9E87960113}" type="slidenum"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pPr algn="r">
                <a:defRPr/>
              </a:pPr>
              <a:t>6</a:t>
            </a:fld>
            <a:endParaRPr lang="en-US" sz="900">
              <a:solidFill>
                <a:schemeClr val="accent1"/>
              </a:solidFill>
              <a:latin typeface="+mn-lt"/>
              <a:ea typeface="+mn-ea"/>
            </a:endParaRPr>
          </a:p>
        </p:txBody>
      </p:sp>
      <p:pic>
        <p:nvPicPr>
          <p:cNvPr id="29698" name="Picture 6" descr="201504131602_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15888"/>
            <a:ext cx="3878262" cy="5368925"/>
          </a:xfrm>
          <a:prstGeom prst="rect">
            <a:avLst/>
          </a:prstGeom>
          <a:noFill/>
          <a:ln w="9525">
            <a:solidFill>
              <a:srgbClr val="F0EA00"/>
            </a:solidFill>
            <a:miter lim="800000"/>
            <a:headEnd/>
            <a:tailEnd/>
          </a:ln>
        </p:spPr>
      </p:pic>
      <p:pic>
        <p:nvPicPr>
          <p:cNvPr id="29699" name="Picture 7" descr="201504131614_0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15888"/>
            <a:ext cx="3875088" cy="5364162"/>
          </a:xfrm>
          <a:prstGeom prst="rect">
            <a:avLst/>
          </a:prstGeom>
          <a:noFill/>
          <a:ln w="9525">
            <a:solidFill>
              <a:srgbClr val="F0EA00"/>
            </a:solidFill>
            <a:miter lim="800000"/>
            <a:headEnd/>
            <a:tailEnd/>
          </a:ln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323850" y="5553075"/>
            <a:ext cx="8496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詳細的工友血壓記錄</a:t>
            </a:r>
            <a:r>
              <a:rPr lang="en-US" altLang="zh-TW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</a:t>
            </a:r>
            <a:r>
              <a:rPr lang="zh-TW" altLang="en-US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有助了解工友們的身體狀況</a:t>
            </a:r>
            <a:r>
              <a:rPr lang="en-US" altLang="zh-TW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我們並可以即時對那些患有血壓高的工友作出適當建議</a:t>
            </a:r>
            <a:r>
              <a:rPr lang="en-US" altLang="zh-TW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促使他們盡速尋求醫生意見</a:t>
            </a:r>
            <a:r>
              <a:rPr lang="en-US" altLang="zh-TW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並安排他們</a:t>
            </a:r>
            <a:r>
              <a:rPr lang="zh-TW" altLang="en-US" sz="1600" b="1">
                <a:solidFill>
                  <a:srgbClr val="F0EA00"/>
                </a:solidFill>
                <a:ea typeface="新細明體" pitchFamily="18" charset="-120"/>
              </a:rPr>
              <a:t>從事較</a:t>
            </a:r>
            <a:r>
              <a:rPr lang="zh-TW" altLang="en-US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合適的工作</a:t>
            </a:r>
            <a:r>
              <a:rPr lang="en-US" altLang="zh-TW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</a:t>
            </a:r>
            <a:r>
              <a:rPr lang="en-US" altLang="zh-TW" sz="1600" b="1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zh-TW" altLang="en-US" sz="1600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減少意外的發生。</a:t>
            </a:r>
          </a:p>
        </p:txBody>
      </p:sp>
      <p:pic>
        <p:nvPicPr>
          <p:cNvPr id="29702" name="P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565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78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7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431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</p:childTnLst>
        </p:cTn>
      </p:par>
    </p:tnLst>
    <p:bldLst>
      <p:bldP spid="358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 txBox="1">
            <a:spLocks noGrp="1"/>
          </p:cNvSpPr>
          <p:nvPr/>
        </p:nvSpPr>
        <p:spPr bwMode="black">
          <a:xfrm>
            <a:off x="6659563" y="6510338"/>
            <a:ext cx="21336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t>p.</a:t>
            </a:r>
            <a:fld id="{E19A68CB-6CA6-4A17-8F80-77CEDD60DA19}" type="slidenum"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pPr algn="r">
                <a:defRPr/>
              </a:pPr>
              <a:t>7</a:t>
            </a:fld>
            <a:endParaRPr lang="en-US" sz="900">
              <a:solidFill>
                <a:schemeClr val="accent1"/>
              </a:solidFill>
              <a:latin typeface="+mn-lt"/>
              <a:ea typeface="+mn-ea"/>
            </a:endParaRPr>
          </a:p>
        </p:txBody>
      </p:sp>
      <p:pic>
        <p:nvPicPr>
          <p:cNvPr id="27650" name="Picture 8" descr="DSCN1922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/>
          <a:stretch>
            <a:fillRect/>
          </a:stretch>
        </p:blipFill>
        <p:spPr bwMode="auto">
          <a:xfrm>
            <a:off x="179388" y="981075"/>
            <a:ext cx="5903912" cy="4427538"/>
          </a:xfrm>
          <a:prstGeom prst="rect">
            <a:avLst/>
          </a:prstGeom>
          <a:noFill/>
          <a:ln w="9525">
            <a:solidFill>
              <a:srgbClr val="F0EA00"/>
            </a:solidFill>
            <a:miter lim="800000"/>
            <a:headEnd/>
            <a:tailEnd/>
          </a:ln>
        </p:spPr>
      </p:pic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6084888" y="333375"/>
            <a:ext cx="3059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Font typeface="Wingdings" pitchFamily="2" charset="2"/>
              <a:buChar char="Ø"/>
            </a:pP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本地盤由開始施工至今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已經為了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253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名工友量度血壓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6084888" y="1268413"/>
            <a:ext cx="30591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Font typeface="Wingdings" pitchFamily="2" charset="2"/>
              <a:buChar char="Ø"/>
            </a:pP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當中有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43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名工友血壓超標須要每天跟進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這些工友都接受了勸喻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盡快去尋求醫生的意見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並且定時服藥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6084888" y="2781300"/>
            <a:ext cx="3059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Font typeface="Wingdings" pitchFamily="2" charset="2"/>
              <a:buChar char="Ø"/>
            </a:pP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由開始施工至今期間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有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18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名患有高血壓的工友因各種個人原因離開了本地盤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6084888" y="4005263"/>
            <a:ext cx="3059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Font typeface="Wingdings" pitchFamily="2" charset="2"/>
              <a:buChar char="Ø"/>
            </a:pP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其餘的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25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名工友之中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有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19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名工友血壓已經受到控制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回復到正常水平</a:t>
            </a:r>
            <a:r>
              <a:rPr kumimoji="1"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6084888" y="4941888"/>
            <a:ext cx="3059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Font typeface="Wingdings" pitchFamily="2" charset="2"/>
              <a:buChar char="Ø"/>
            </a:pP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其餘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6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名工友的血壓比較不穩定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須要繼續尋求醫生診治及須要每天開工前繼續接受監察。</a:t>
            </a:r>
            <a:endParaRPr kumimoji="1" lang="zh-TW" altLang="en-US" b="1">
              <a:solidFill>
                <a:srgbClr val="F0EA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1116013" y="0"/>
            <a:ext cx="41036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0EA00"/>
                </a:solidFill>
                <a:ea typeface="新細明體" pitchFamily="18" charset="-120"/>
              </a:rPr>
              <a:t>措施成效</a:t>
            </a:r>
          </a:p>
        </p:txBody>
      </p:sp>
      <p:pic>
        <p:nvPicPr>
          <p:cNvPr id="27658" name="P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8851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386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15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8" fill="hold"/>
                                        <p:tgtEl>
                                          <p:spTgt spid="27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8"/>
                </p:tgtEl>
              </p:cMediaNode>
            </p:audio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1"/>
                </p:tgtEl>
              </p:cMediaNode>
            </p:audio>
          </p:childTnLst>
        </p:cTn>
      </p:par>
    </p:tnLst>
    <p:bldLst>
      <p:bldP spid="47125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 txBox="1">
            <a:spLocks noGrp="1"/>
          </p:cNvSpPr>
          <p:nvPr/>
        </p:nvSpPr>
        <p:spPr bwMode="black">
          <a:xfrm>
            <a:off x="6659563" y="6510338"/>
            <a:ext cx="21336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t>p.</a:t>
            </a:r>
            <a:fld id="{6FCA2FC9-B139-4960-A5F3-34F4101B62DB}" type="slidenum"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pPr algn="r">
                <a:defRPr/>
              </a:pPr>
              <a:t>8</a:t>
            </a:fld>
            <a:endParaRPr lang="en-US" sz="900">
              <a:solidFill>
                <a:schemeClr val="accent1"/>
              </a:solidFill>
              <a:latin typeface="+mn-lt"/>
              <a:ea typeface="+mn-ea"/>
            </a:endParaRPr>
          </a:p>
        </p:txBody>
      </p:sp>
      <p:pic>
        <p:nvPicPr>
          <p:cNvPr id="37890" name="Picture 6" descr="DSCN13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1052513"/>
            <a:ext cx="6192838" cy="4645025"/>
          </a:xfrm>
          <a:prstGeom prst="rect">
            <a:avLst/>
          </a:prstGeom>
          <a:noFill/>
          <a:ln w="9525">
            <a:solidFill>
              <a:srgbClr val="F0EA00"/>
            </a:solidFill>
            <a:miter lim="800000"/>
            <a:headEnd/>
            <a:tailEnd/>
          </a:ln>
        </p:spPr>
      </p:pic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971550" y="188913"/>
            <a:ext cx="7704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我們在工地添置了上落樓梯機來協助工友們執行提舉及搬運的工作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除了有效地防止意外發生之外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亦充份反映出新昌管理層對於預防意外的大力支持</a:t>
            </a:r>
          </a:p>
        </p:txBody>
      </p:sp>
      <p:pic>
        <p:nvPicPr>
          <p:cNvPr id="31749" name="P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8120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42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9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486" fill="hold"/>
                                        <p:tgtEl>
                                          <p:spTgt spid="31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9"/>
                </p:tgtEl>
              </p:cMediaNode>
            </p:audio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2"/>
                </p:tgtEl>
              </p:cMediaNode>
            </p:audio>
          </p:childTnLst>
        </p:cTn>
      </p:par>
    </p:tnLst>
    <p:bldLst>
      <p:bldP spid="378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 txBox="1">
            <a:spLocks noGrp="1"/>
          </p:cNvSpPr>
          <p:nvPr/>
        </p:nvSpPr>
        <p:spPr bwMode="black">
          <a:xfrm>
            <a:off x="6659563" y="6510338"/>
            <a:ext cx="21336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t>p.</a:t>
            </a:r>
            <a:fld id="{D65154B3-EB4B-452B-AEC8-07C24D6ED3FF}" type="slidenum">
              <a:rPr lang="en-US" sz="900">
                <a:solidFill>
                  <a:schemeClr val="accent1"/>
                </a:solidFill>
                <a:latin typeface="+mn-lt"/>
                <a:ea typeface="+mn-ea"/>
              </a:rPr>
              <a:pPr algn="r">
                <a:defRPr/>
              </a:pPr>
              <a:t>9</a:t>
            </a:fld>
            <a:endParaRPr lang="en-US" sz="90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827088" y="188913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以下是樓梯機上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落</a:t>
            </a:r>
            <a:r>
              <a:rPr 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樓梯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的操作原理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可以留意在落樓梯時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大轆前面</a:t>
            </a:r>
            <a:r>
              <a:rPr lang="zh-TW" altLang="en-US" b="1">
                <a:solidFill>
                  <a:srgbClr val="F0EA00"/>
                </a:solidFill>
                <a:ea typeface="新細明體" pitchFamily="18" charset="-120"/>
              </a:rPr>
              <a:t>是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有一對保險細轆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當機器推到級咀時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保險細轆就會鎖住大轆</a:t>
            </a:r>
            <a:r>
              <a:rPr lang="en-US" altLang="zh-TW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b="1">
                <a:solidFill>
                  <a:srgbClr val="F0EA00"/>
                </a:solidFill>
                <a:latin typeface="新細明體" pitchFamily="18" charset="-120"/>
                <a:ea typeface="新細明體" pitchFamily="18" charset="-120"/>
              </a:rPr>
              <a:t>防止衝落樓梯</a:t>
            </a:r>
            <a:r>
              <a:rPr lang="zh-TW" altLang="en-US" b="1">
                <a:solidFill>
                  <a:srgbClr val="F0EA00"/>
                </a:solidFill>
                <a:ea typeface="新細明體" pitchFamily="18" charset="-120"/>
              </a:rPr>
              <a:t>。</a:t>
            </a:r>
          </a:p>
        </p:txBody>
      </p:sp>
      <p:pic>
        <p:nvPicPr>
          <p:cNvPr id="39942" name="上落樓梯示範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4300" y="1038225"/>
            <a:ext cx="89408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9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7406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4" name="~PP3881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10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36" fill="hold"/>
                                        <p:tgtEl>
                                          <p:spTgt spid="33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069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7"/>
                </p:tgtEl>
              </p:cMediaNode>
            </p:audio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FCB05"/>
      </a:dk2>
      <a:lt2>
        <a:srgbClr val="29256A"/>
      </a:lt2>
      <a:accent1>
        <a:srgbClr val="15133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SIN CHONG">
      <a:majorFont>
        <a:latin typeface="Verdana"/>
        <a:ea typeface="SimHei"/>
        <a:cs typeface=""/>
      </a:majorFont>
      <a:minorFont>
        <a:latin typeface="Verdana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1038</Words>
  <Application>Microsoft Office PowerPoint</Application>
  <PresentationFormat>On-screen Show (4:3)</PresentationFormat>
  <Paragraphs>77</Paragraphs>
  <Slides>12</Slides>
  <Notes>12</Notes>
  <HiddenSlides>0</HiddenSlides>
  <MMClips>26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Arial</vt:lpstr>
      <vt:lpstr>SimHei</vt:lpstr>
      <vt:lpstr>Verdana</vt:lpstr>
      <vt:lpstr>Calibri</vt:lpstr>
      <vt:lpstr>新細明體</vt:lpstr>
      <vt:lpstr>Wingdings 3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Stepworks</dc:creator>
  <cp:lastModifiedBy>System Engineer</cp:lastModifiedBy>
  <cp:revision>156</cp:revision>
  <cp:lastPrinted>2014-06-06T08:48:17Z</cp:lastPrinted>
  <dcterms:created xsi:type="dcterms:W3CDTF">2014-05-07T07:13:34Z</dcterms:created>
  <dcterms:modified xsi:type="dcterms:W3CDTF">2015-04-24T05:24:51Z</dcterms:modified>
</cp:coreProperties>
</file>