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2" r:id="rId2"/>
    <p:sldId id="260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ural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61277-B070-46E7-9519-409E3F27DDC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D7D96-9A3E-44AF-9BFD-11E66D71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8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zh-HK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EE3A1B4-BB16-4CED-92FB-C7DA5631FBCC}" type="slidenum">
              <a:rPr lang="en-US" altLang="zh-HK" b="0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en-US" altLang="zh-HK" b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BE3F0"/>
              </a:gs>
              <a:gs pos="100000">
                <a:schemeClr val="bg1"/>
              </a:gs>
            </a:gsLst>
            <a:lin ang="15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HK">
              <a:solidFill>
                <a:srgbClr val="0064A3"/>
              </a:solidFill>
              <a:cs typeface="Arial" charset="0"/>
            </a:endParaRPr>
          </a:p>
        </p:txBody>
      </p:sp>
      <p:pic>
        <p:nvPicPr>
          <p:cNvPr id="5" name="Picture 14" descr="crescent 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6"/>
          <p:cNvCxnSpPr/>
          <p:nvPr userDrawn="1"/>
        </p:nvCxnSpPr>
        <p:spPr>
          <a:xfrm>
            <a:off x="754063" y="1778000"/>
            <a:ext cx="4805362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8" descr="logo-on-whit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284288"/>
            <a:ext cx="19732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3F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HK">
              <a:solidFill>
                <a:srgbClr val="0064A3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10" descr="crescent 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5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744538" y="903288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HK" sz="1600" b="1" smtClean="0">
                <a:solidFill>
                  <a:srgbClr val="FFFFFF"/>
                </a:solidFill>
                <a:latin typeface="Arial Narrow Bold" pitchFamily="34" charset="0"/>
              </a:rPr>
              <a:t>PRESENTER’S NAME</a:t>
            </a:r>
          </a:p>
        </p:txBody>
      </p:sp>
      <p:sp>
        <p:nvSpPr>
          <p:cNvPr id="11" name="TextBox 15"/>
          <p:cNvSpPr txBox="1"/>
          <p:nvPr userDrawn="1"/>
        </p:nvSpPr>
        <p:spPr>
          <a:xfrm>
            <a:off x="750888" y="1112838"/>
            <a:ext cx="213360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HK" sz="1600" b="1" smtClean="0">
                <a:solidFill>
                  <a:srgbClr val="8AACD2"/>
                </a:solidFill>
                <a:latin typeface="Arial Narrow Bold" panose="020B0706020202030204" pitchFamily="34" charset="0"/>
              </a:rPr>
              <a:t>DATE</a:t>
            </a:r>
            <a:endParaRPr lang="en-US" altLang="zh-HK" b="1" smtClean="0">
              <a:solidFill>
                <a:srgbClr val="8AACD2"/>
              </a:solidFill>
              <a:latin typeface="Arial Narrow Bold" panose="020B0706020202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44538" y="1504950"/>
            <a:ext cx="4437062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7117_ZeroHarmLogo_LM_White_CMY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4675188"/>
            <a:ext cx="26320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GammonLogo-E(CMYK)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49350"/>
            <a:ext cx="23241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181" y="1798165"/>
            <a:ext cx="4945676" cy="1182631"/>
          </a:xfrm>
        </p:spPr>
        <p:txBody>
          <a:bodyPr lIns="0" rIns="0" anchor="t">
            <a:spAutoFit/>
          </a:bodyPr>
          <a:lstStyle>
            <a:lvl1pPr algn="l">
              <a:lnSpc>
                <a:spcPct val="90000"/>
              </a:lnSpc>
              <a:defRPr sz="3800" b="1">
                <a:solidFill>
                  <a:srgbClr val="FAB71C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924" y="2981511"/>
            <a:ext cx="3901149" cy="486287"/>
          </a:xfrm>
        </p:spPr>
        <p:txBody>
          <a:bodyPr lIns="0">
            <a:spAutoFit/>
          </a:bodyPr>
          <a:lstStyle>
            <a:lvl1pPr marL="0" indent="0" algn="l">
              <a:buNone/>
              <a:defRPr sz="2400" b="1">
                <a:solidFill>
                  <a:srgbClr val="8AACD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97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54" y="155805"/>
            <a:ext cx="4881332" cy="14260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D90D04-C618-4619-B2F5-5578C575423F}" type="datetimeFigureOut">
              <a:rPr lang="en-US" altLang="zh-HK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4/17/2015</a:t>
            </a:fld>
            <a:endParaRPr lang="en-US" altLang="zh-HK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HK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CAD98E6-3C60-4D59-A1F1-61839E472F0A}" type="slidenum">
              <a:rPr lang="en-US" altLang="zh-HK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HK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8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BE3F0"/>
              </a:gs>
              <a:gs pos="100000">
                <a:schemeClr val="bg1"/>
              </a:gs>
            </a:gsLst>
            <a:lin ang="15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HK">
              <a:solidFill>
                <a:srgbClr val="0064A3"/>
              </a:solidFill>
              <a:cs typeface="Arial" charset="0"/>
            </a:endParaRPr>
          </a:p>
        </p:txBody>
      </p:sp>
      <p:pic>
        <p:nvPicPr>
          <p:cNvPr id="4" name="Picture 14" descr="crescent 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6"/>
          <p:cNvCxnSpPr/>
          <p:nvPr userDrawn="1"/>
        </p:nvCxnSpPr>
        <p:spPr>
          <a:xfrm>
            <a:off x="754063" y="1778000"/>
            <a:ext cx="4805362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8" descr="logo-on-whit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284288"/>
            <a:ext cx="19732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54" y="155805"/>
            <a:ext cx="4881332" cy="14260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1172E8A-9056-4FE7-88F8-1E96464D06F1}" type="datetimeFigureOut">
              <a:rPr lang="en-US" altLang="zh-HK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4/17/2015</a:t>
            </a:fld>
            <a:endParaRPr lang="en-US" altLang="zh-HK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HK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 smtClean="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6D9875-F7B2-47FF-A349-8FFBABE54987}" type="slidenum">
              <a:rPr lang="en-US" altLang="zh-HK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HK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3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984375"/>
            <a:ext cx="5543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 smtClean="0"/>
              <a:t>Click to edit Master text styles</a:t>
            </a:r>
          </a:p>
          <a:p>
            <a:pPr lvl="1"/>
            <a:r>
              <a:rPr lang="en-GB" altLang="zh-HK" smtClean="0"/>
              <a:t>Second level</a:t>
            </a:r>
          </a:p>
          <a:p>
            <a:pPr lvl="2"/>
            <a:r>
              <a:rPr lang="en-GB" altLang="zh-HK" smtClean="0"/>
              <a:t>Third level</a:t>
            </a:r>
          </a:p>
          <a:p>
            <a:pPr lvl="3"/>
            <a:r>
              <a:rPr lang="en-GB" altLang="zh-HK" smtClean="0"/>
              <a:t>Fourth level</a:t>
            </a:r>
          </a:p>
          <a:p>
            <a:pPr lvl="4"/>
            <a:r>
              <a:rPr lang="en-GB" altLang="zh-HK" smtClean="0"/>
              <a:t>Fifth level</a:t>
            </a:r>
            <a:endParaRPr lang="en-US" altLang="zh-HK" smtClean="0"/>
          </a:p>
        </p:txBody>
      </p:sp>
      <p:sp>
        <p:nvSpPr>
          <p:cNvPr id="1027" name="Title Placeholder 5"/>
          <p:cNvSpPr>
            <a:spLocks noGrp="1"/>
          </p:cNvSpPr>
          <p:nvPr>
            <p:ph type="title"/>
          </p:nvPr>
        </p:nvSpPr>
        <p:spPr bwMode="auto">
          <a:xfrm>
            <a:off x="646113" y="434975"/>
            <a:ext cx="4913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 smtClean="0"/>
              <a:t>IQUIS ADIPISIM QUATUE VENIAT. PAT, VER IRILLAMCON HENIBH ELENIAT. CONSECTE ETUMSANDRE MOD DIGNA FACCUMMY NISL ULPUT NIM DOLOBOREM ESEQUAMET VEL DOLESSEQUISI TAT LOBORE CONSECTE DUISISC ILISMOD MODION</a:t>
            </a:r>
            <a:endParaRPr lang="en-US" altLang="zh-HK" smtClean="0"/>
          </a:p>
        </p:txBody>
      </p:sp>
    </p:spTree>
    <p:extLst>
      <p:ext uri="{BB962C8B-B14F-4D97-AF65-F5344CB8AC3E}">
        <p14:creationId xmlns:p14="http://schemas.microsoft.com/office/powerpoint/2010/main" val="40789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US" sz="1600" b="1" kern="1200">
          <a:solidFill>
            <a:srgbClr val="0064A3"/>
          </a:solidFill>
          <a:latin typeface="Arial Narrow Bold"/>
          <a:ea typeface="Arial Narrow Bold" pitchFamily="34" charset="0"/>
          <a:cs typeface="Arial Narrow Bold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  <a:ea typeface="Arial Narrow Bold" pitchFamily="34" charset="0"/>
          <a:cs typeface="Arial Narrow Bold" pitchFamily="34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  <a:ea typeface="Arial Narrow Bold" pitchFamily="34" charset="0"/>
          <a:cs typeface="Arial Narrow Bold" pitchFamily="34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  <a:ea typeface="Arial Narrow Bold" pitchFamily="34" charset="0"/>
          <a:cs typeface="Arial Narrow Bold" pitchFamily="34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  <a:ea typeface="Arial Narrow Bold" pitchFamily="34" charset="0"/>
          <a:cs typeface="Arial Narrow Bold" pitchFamily="34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</a:defRPr>
      </a:lvl9pPr>
    </p:titleStyle>
    <p:bodyStyle>
      <a:lvl1pPr marL="177800" indent="-17780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charset="0"/>
        <a:buChar char="•"/>
        <a:defRPr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1pPr>
      <a:lvl2pPr marL="361950" indent="-18415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charset="0"/>
        <a:buChar char="•"/>
        <a:defRPr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2pPr>
      <a:lvl3pPr marL="539750" indent="-17780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charset="0"/>
        <a:buChar char="•"/>
        <a:defRPr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3pPr>
      <a:lvl4pPr marL="715963" indent="-176213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charset="0"/>
        <a:buChar char="•"/>
        <a:defRPr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4pPr>
      <a:lvl5pPr marL="893763" indent="-17780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charset="0"/>
        <a:buChar char="•"/>
        <a:defRPr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60350" y="1638300"/>
            <a:ext cx="5772150" cy="979488"/>
          </a:xfrm>
        </p:spPr>
        <p:txBody>
          <a:bodyPr/>
          <a:lstStyle/>
          <a:p>
            <a:pPr eaLnBrk="1" hangingPunct="1"/>
            <a:r>
              <a:rPr lang="zh-HK" altLang="en-US" sz="3200" smtClean="0">
                <a:solidFill>
                  <a:schemeClr val="bg1"/>
                </a:solidFill>
                <a:latin typeface="Arial Narrow Bold" pitchFamily="34" charset="0"/>
                <a:ea typeface="新細明體" pitchFamily="18" charset="-120"/>
                <a:cs typeface="Arial" charset="0"/>
              </a:rPr>
              <a:t/>
            </a:r>
            <a:br>
              <a:rPr lang="zh-HK" altLang="en-US" sz="3200" smtClean="0">
                <a:solidFill>
                  <a:schemeClr val="bg1"/>
                </a:solidFill>
                <a:latin typeface="Arial Narrow Bold" pitchFamily="34" charset="0"/>
                <a:ea typeface="新細明體" pitchFamily="18" charset="-120"/>
                <a:cs typeface="Arial" charset="0"/>
              </a:rPr>
            </a:br>
            <a:endParaRPr altLang="zh-HK" sz="3200" smtClean="0">
              <a:solidFill>
                <a:schemeClr val="bg1"/>
              </a:solidFill>
              <a:latin typeface="Arial Narrow Bold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5257800" cy="3118482"/>
          </a:xfrm>
        </p:spPr>
        <p:txBody>
          <a:bodyPr/>
          <a:lstStyle/>
          <a:p>
            <a:pPr eaLnBrk="1" hangingPunct="1"/>
            <a:r>
              <a:rPr lang="en-US" dirty="0"/>
              <a:t>Pedestrian Access System for protection of workers working close to high speed </a:t>
            </a:r>
            <a:r>
              <a:rPr lang="en-US" dirty="0" smtClean="0"/>
              <a:t>road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HY/2012/07 – </a:t>
            </a:r>
            <a:r>
              <a:rPr lang="en-US" altLang="zh-HK" sz="2000" dirty="0" err="1" smtClean="0">
                <a:latin typeface="Arial" charset="0"/>
                <a:ea typeface="新細明體" pitchFamily="18" charset="-120"/>
                <a:cs typeface="Arial" charset="0"/>
              </a:rPr>
              <a:t>Tuen</a:t>
            </a:r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 </a:t>
            </a:r>
            <a:r>
              <a:rPr lang="en-US" altLang="zh-HK" sz="2000" dirty="0" err="1" smtClean="0">
                <a:latin typeface="Arial" charset="0"/>
                <a:ea typeface="新細明體" pitchFamily="18" charset="-120"/>
                <a:cs typeface="Arial" charset="0"/>
              </a:rPr>
              <a:t>Mun</a:t>
            </a:r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 </a:t>
            </a:r>
            <a:r>
              <a:rPr lang="en-US" altLang="zh-HK" sz="2000" dirty="0" err="1" smtClean="0">
                <a:latin typeface="Arial" charset="0"/>
                <a:ea typeface="新細明體" pitchFamily="18" charset="-120"/>
                <a:cs typeface="Arial" charset="0"/>
              </a:rPr>
              <a:t>Chek</a:t>
            </a:r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 Lap </a:t>
            </a:r>
            <a:r>
              <a:rPr lang="en-US" altLang="zh-HK" sz="2000" dirty="0" err="1" smtClean="0">
                <a:latin typeface="Arial" charset="0"/>
                <a:ea typeface="新細明體" pitchFamily="18" charset="-120"/>
                <a:cs typeface="Arial" charset="0"/>
              </a:rPr>
              <a:t>Kok</a:t>
            </a:r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 </a:t>
            </a:r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Link - Southern </a:t>
            </a:r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Connection</a:t>
            </a:r>
          </a:p>
          <a:p>
            <a:pPr eaLnBrk="1" hangingPunct="1"/>
            <a:endParaRPr lang="en-US" altLang="zh-HK" sz="800" dirty="0" smtClean="0">
              <a:latin typeface="Arial" charset="0"/>
              <a:ea typeface="新細明體" pitchFamily="18" charset="-120"/>
              <a:cs typeface="Arial" charset="0"/>
            </a:endParaRPr>
          </a:p>
          <a:p>
            <a:pPr eaLnBrk="1" hangingPunct="1"/>
            <a:endParaRPr lang="en-US" altLang="zh-HK" dirty="0" smtClean="0"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Learnt from past</a:t>
            </a:r>
            <a:endParaRPr lang="en-US" sz="2800" dirty="0"/>
          </a:p>
        </p:txBody>
      </p:sp>
      <p:pic>
        <p:nvPicPr>
          <p:cNvPr id="3" name="Picture 2" descr="C:\Users\richardyip\Desktop\SAFETY\Roadwork Safety\Photo - Traffic Accident\照片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0" y="1981199"/>
            <a:ext cx="3692071" cy="27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richardyip\Desktop\SAFETY\Roadwork Safety\Photo - Traffic Accident\Picture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0" y="40386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ichardyip\Desktop\SAFETY\Roadwork Safety\Photo - Traffic Accident\IMG_48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72" y="1981198"/>
            <a:ext cx="3610428" cy="27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ichardyip\Desktop\SAFETY\Roadwork Safety\Photo - Traffic Accident\IMG_06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1910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Using Existing Profile Barriers </a:t>
            </a:r>
            <a:endParaRPr lang="en-US" sz="2800" dirty="0"/>
          </a:p>
        </p:txBody>
      </p:sp>
      <p:pic>
        <p:nvPicPr>
          <p:cNvPr id="2051" name="Picture 3" descr="H:\Safety\Site Photo\Crystal Hung\April2015\Walkway_20150413 (LN)\DSCF57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9" r="10588"/>
          <a:stretch/>
        </p:blipFill>
        <p:spPr bwMode="auto">
          <a:xfrm>
            <a:off x="685800" y="2000250"/>
            <a:ext cx="4020458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7" idx="0"/>
          </p:cNvCxnSpPr>
          <p:nvPr/>
        </p:nvCxnSpPr>
        <p:spPr>
          <a:xfrm flipV="1">
            <a:off x="2369458" y="4604266"/>
            <a:ext cx="1211942" cy="1644134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4058" y="62484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 Bold" pitchFamily="34" charset="0"/>
              </a:rPr>
              <a:t>Existing Profile Barriers</a:t>
            </a:r>
            <a:endParaRPr lang="en-US" b="1" dirty="0">
              <a:solidFill>
                <a:srgbClr val="0070C0"/>
              </a:solidFill>
              <a:latin typeface="Arial Narrow Bold" pitchFamily="34" charset="0"/>
            </a:endParaRPr>
          </a:p>
        </p:txBody>
      </p:sp>
      <p:pic>
        <p:nvPicPr>
          <p:cNvPr id="2052" name="Picture 4" descr="H:\Safety\Site Photo\Crystal Hung\April2015\Walkway_20150413 (LN)\IMG_38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00250"/>
            <a:ext cx="3643313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2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Extra protection for TTA entrance</a:t>
            </a:r>
            <a:endParaRPr lang="en-US" sz="2800" dirty="0"/>
          </a:p>
        </p:txBody>
      </p:sp>
      <p:pic>
        <p:nvPicPr>
          <p:cNvPr id="3076" name="Picture 4" descr="H:\Safety\Site Photo\Crystal Hung\April2015\Walkway_20150413 (LN)\IMG-20140929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866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40</Words>
  <Application>Microsoft Office PowerPoint</Application>
  <PresentationFormat>On-screen Show (4:3)</PresentationFormat>
  <Paragraphs>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 </vt:lpstr>
      <vt:lpstr>Learnt from past</vt:lpstr>
      <vt:lpstr>Using Existing Profile Barriers </vt:lpstr>
      <vt:lpstr>Extra protection for TTA entrance</vt:lpstr>
    </vt:vector>
  </TitlesOfParts>
  <Company>Gammon Construction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North – Pedestrians Walkway</dc:title>
  <dc:creator>Windows User</dc:creator>
  <cp:lastModifiedBy>Windows User</cp:lastModifiedBy>
  <cp:revision>12</cp:revision>
  <dcterms:created xsi:type="dcterms:W3CDTF">2015-04-15T01:39:05Z</dcterms:created>
  <dcterms:modified xsi:type="dcterms:W3CDTF">2015-04-17T08:24:24Z</dcterms:modified>
</cp:coreProperties>
</file>