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
  </p:notesMasterIdLst>
  <p:handoutMasterIdLst>
    <p:handoutMasterId r:id="rId11"/>
  </p:handoutMasterIdLst>
  <p:sldIdLst>
    <p:sldId id="874" r:id="rId2"/>
    <p:sldId id="875" r:id="rId3"/>
    <p:sldId id="858" r:id="rId4"/>
    <p:sldId id="806" r:id="rId5"/>
    <p:sldId id="873" r:id="rId6"/>
    <p:sldId id="847" r:id="rId7"/>
    <p:sldId id="872" r:id="rId8"/>
    <p:sldId id="876" r:id="rId9"/>
  </p:sldIdLst>
  <p:sldSz cx="9144000" cy="6858000" type="screen4x3"/>
  <p:notesSz cx="6797675" cy="9926638"/>
  <p:defaultTextStyle>
    <a:defPPr>
      <a:defRPr lang="zh-TW"/>
    </a:defPPr>
    <a:lvl1pPr algn="ctr" rtl="0" fontAlgn="base">
      <a:spcBef>
        <a:spcPct val="0"/>
      </a:spcBef>
      <a:spcAft>
        <a:spcPct val="0"/>
      </a:spcAft>
      <a:defRPr kumimoji="1" sz="2600" b="1" kern="1200">
        <a:solidFill>
          <a:srgbClr val="339933"/>
        </a:solidFill>
        <a:latin typeface="Arial" charset="0"/>
        <a:ea typeface="新細明體" charset="-120"/>
        <a:cs typeface="+mn-cs"/>
      </a:defRPr>
    </a:lvl1pPr>
    <a:lvl2pPr marL="457200" algn="ctr" rtl="0" fontAlgn="base">
      <a:spcBef>
        <a:spcPct val="0"/>
      </a:spcBef>
      <a:spcAft>
        <a:spcPct val="0"/>
      </a:spcAft>
      <a:defRPr kumimoji="1" sz="2600" b="1" kern="1200">
        <a:solidFill>
          <a:srgbClr val="339933"/>
        </a:solidFill>
        <a:latin typeface="Arial" charset="0"/>
        <a:ea typeface="新細明體" charset="-120"/>
        <a:cs typeface="+mn-cs"/>
      </a:defRPr>
    </a:lvl2pPr>
    <a:lvl3pPr marL="914400" algn="ctr" rtl="0" fontAlgn="base">
      <a:spcBef>
        <a:spcPct val="0"/>
      </a:spcBef>
      <a:spcAft>
        <a:spcPct val="0"/>
      </a:spcAft>
      <a:defRPr kumimoji="1" sz="2600" b="1" kern="1200">
        <a:solidFill>
          <a:srgbClr val="339933"/>
        </a:solidFill>
        <a:latin typeface="Arial" charset="0"/>
        <a:ea typeface="新細明體" charset="-120"/>
        <a:cs typeface="+mn-cs"/>
      </a:defRPr>
    </a:lvl3pPr>
    <a:lvl4pPr marL="1371600" algn="ctr" rtl="0" fontAlgn="base">
      <a:spcBef>
        <a:spcPct val="0"/>
      </a:spcBef>
      <a:spcAft>
        <a:spcPct val="0"/>
      </a:spcAft>
      <a:defRPr kumimoji="1" sz="2600" b="1" kern="1200">
        <a:solidFill>
          <a:srgbClr val="339933"/>
        </a:solidFill>
        <a:latin typeface="Arial" charset="0"/>
        <a:ea typeface="新細明體" charset="-120"/>
        <a:cs typeface="+mn-cs"/>
      </a:defRPr>
    </a:lvl4pPr>
    <a:lvl5pPr marL="1828800" algn="ctr" rtl="0" fontAlgn="base">
      <a:spcBef>
        <a:spcPct val="0"/>
      </a:spcBef>
      <a:spcAft>
        <a:spcPct val="0"/>
      </a:spcAft>
      <a:defRPr kumimoji="1" sz="2600" b="1" kern="1200">
        <a:solidFill>
          <a:srgbClr val="339933"/>
        </a:solidFill>
        <a:latin typeface="Arial" charset="0"/>
        <a:ea typeface="新細明體" charset="-120"/>
        <a:cs typeface="+mn-cs"/>
      </a:defRPr>
    </a:lvl5pPr>
    <a:lvl6pPr marL="2286000" algn="l" defTabSz="914400" rtl="0" eaLnBrk="1" latinLnBrk="0" hangingPunct="1">
      <a:defRPr kumimoji="1" sz="2600" b="1" kern="1200">
        <a:solidFill>
          <a:srgbClr val="339933"/>
        </a:solidFill>
        <a:latin typeface="Arial" charset="0"/>
        <a:ea typeface="新細明體" charset="-120"/>
        <a:cs typeface="+mn-cs"/>
      </a:defRPr>
    </a:lvl6pPr>
    <a:lvl7pPr marL="2743200" algn="l" defTabSz="914400" rtl="0" eaLnBrk="1" latinLnBrk="0" hangingPunct="1">
      <a:defRPr kumimoji="1" sz="2600" b="1" kern="1200">
        <a:solidFill>
          <a:srgbClr val="339933"/>
        </a:solidFill>
        <a:latin typeface="Arial" charset="0"/>
        <a:ea typeface="新細明體" charset="-120"/>
        <a:cs typeface="+mn-cs"/>
      </a:defRPr>
    </a:lvl7pPr>
    <a:lvl8pPr marL="3200400" algn="l" defTabSz="914400" rtl="0" eaLnBrk="1" latinLnBrk="0" hangingPunct="1">
      <a:defRPr kumimoji="1" sz="2600" b="1" kern="1200">
        <a:solidFill>
          <a:srgbClr val="339933"/>
        </a:solidFill>
        <a:latin typeface="Arial" charset="0"/>
        <a:ea typeface="新細明體" charset="-120"/>
        <a:cs typeface="+mn-cs"/>
      </a:defRPr>
    </a:lvl8pPr>
    <a:lvl9pPr marL="3657600" algn="l" defTabSz="914400" rtl="0" eaLnBrk="1" latinLnBrk="0" hangingPunct="1">
      <a:defRPr kumimoji="1" sz="2600" b="1" kern="1200">
        <a:solidFill>
          <a:srgbClr val="339933"/>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a:srgbClr val="CC0000"/>
    <a:srgbClr val="003300"/>
    <a:srgbClr val="FF6600"/>
    <a:srgbClr val="FFFF99"/>
    <a:srgbClr val="336600"/>
    <a:srgbClr val="CCFFCC"/>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18" autoAdjust="0"/>
    <p:restoredTop sz="93345" autoAdjust="0"/>
  </p:normalViewPr>
  <p:slideViewPr>
    <p:cSldViewPr>
      <p:cViewPr>
        <p:scale>
          <a:sx n="111" d="100"/>
          <a:sy n="111" d="100"/>
        </p:scale>
        <p:origin x="-1818" y="-48"/>
      </p:cViewPr>
      <p:guideLst>
        <p:guide orient="horz" pos="2400"/>
        <p:guide pos="2880"/>
      </p:guideLst>
    </p:cSldViewPr>
  </p:slideViewPr>
  <p:outlineViewPr>
    <p:cViewPr>
      <p:scale>
        <a:sx n="33" d="100"/>
        <a:sy n="33" d="100"/>
      </p:scale>
      <p:origin x="0" y="4668"/>
    </p:cViewPr>
  </p:outlineViewPr>
  <p:notesTextViewPr>
    <p:cViewPr>
      <p:scale>
        <a:sx n="100" d="100"/>
        <a:sy n="100" d="100"/>
      </p:scale>
      <p:origin x="0" y="0"/>
    </p:cViewPr>
  </p:notesTextViewPr>
  <p:sorterViewPr>
    <p:cViewPr>
      <p:scale>
        <a:sx n="61" d="100"/>
        <a:sy n="6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2822" cy="497333"/>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algn="l" defTabSz="914378">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12291" name="Rectangle 3"/>
          <p:cNvSpPr>
            <a:spLocks noGrp="1" noChangeArrowheads="1"/>
          </p:cNvSpPr>
          <p:nvPr>
            <p:ph type="dt" sz="quarter" idx="1"/>
          </p:nvPr>
        </p:nvSpPr>
        <p:spPr bwMode="auto">
          <a:xfrm>
            <a:off x="3854853" y="1"/>
            <a:ext cx="2942822" cy="497333"/>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algn="r" defTabSz="914378">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12292" name="Rectangle 4"/>
          <p:cNvSpPr>
            <a:spLocks noGrp="1" noChangeArrowheads="1"/>
          </p:cNvSpPr>
          <p:nvPr>
            <p:ph type="ftr" sz="quarter" idx="2"/>
          </p:nvPr>
        </p:nvSpPr>
        <p:spPr bwMode="auto">
          <a:xfrm>
            <a:off x="0" y="9429305"/>
            <a:ext cx="2942822" cy="497333"/>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algn="l" defTabSz="914378">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12293" name="Rectangle 5"/>
          <p:cNvSpPr>
            <a:spLocks noGrp="1" noChangeArrowheads="1"/>
          </p:cNvSpPr>
          <p:nvPr>
            <p:ph type="sldNum" sz="quarter" idx="3"/>
          </p:nvPr>
        </p:nvSpPr>
        <p:spPr bwMode="auto">
          <a:xfrm>
            <a:off x="3854853" y="9429305"/>
            <a:ext cx="2942822" cy="497333"/>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algn="r" defTabSz="914378">
              <a:defRPr sz="1200" b="0">
                <a:solidFill>
                  <a:schemeClr val="tx1"/>
                </a:solidFill>
                <a:latin typeface="Times New Roman" pitchFamily="18" charset="0"/>
                <a:ea typeface="新細明體" pitchFamily="18" charset="-120"/>
              </a:defRPr>
            </a:lvl1pPr>
          </a:lstStyle>
          <a:p>
            <a:pPr>
              <a:defRPr/>
            </a:pPr>
            <a:fld id="{3061BDED-115B-43A8-B9D3-A4A5C1CEED69}" type="slidenum">
              <a:rPr lang="en-US" altLang="zh-TW"/>
              <a:pPr>
                <a:defRPr/>
              </a:pPr>
              <a:t>‹#›</a:t>
            </a:fld>
            <a:endParaRPr lang="en-US" altLang="zh-TW"/>
          </a:p>
        </p:txBody>
      </p:sp>
    </p:spTree>
    <p:extLst>
      <p:ext uri="{BB962C8B-B14F-4D97-AF65-F5344CB8AC3E}">
        <p14:creationId xmlns:p14="http://schemas.microsoft.com/office/powerpoint/2010/main" val="305681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42822" cy="497333"/>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algn="l" defTabSz="914378">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58371" name="Rectangle 3"/>
          <p:cNvSpPr>
            <a:spLocks noGrp="1" noChangeArrowheads="1"/>
          </p:cNvSpPr>
          <p:nvPr>
            <p:ph type="dt" idx="1"/>
          </p:nvPr>
        </p:nvSpPr>
        <p:spPr bwMode="auto">
          <a:xfrm>
            <a:off x="3853334" y="1"/>
            <a:ext cx="2942822" cy="497333"/>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algn="r" defTabSz="914378">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75780" name="Rectangle 4"/>
          <p:cNvSpPr>
            <a:spLocks noGrp="1" noRot="1" noChangeAspect="1" noChangeArrowheads="1" noTextEdit="1"/>
          </p:cNvSpPr>
          <p:nvPr>
            <p:ph type="sldImg" idx="2"/>
          </p:nvPr>
        </p:nvSpPr>
        <p:spPr bwMode="auto">
          <a:xfrm>
            <a:off x="915988" y="742950"/>
            <a:ext cx="4965700" cy="3725863"/>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79464" y="4717732"/>
            <a:ext cx="5438748" cy="4465216"/>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8374" name="Rectangle 6"/>
          <p:cNvSpPr>
            <a:spLocks noGrp="1" noChangeArrowheads="1"/>
          </p:cNvSpPr>
          <p:nvPr>
            <p:ph type="ftr" sz="quarter" idx="4"/>
          </p:nvPr>
        </p:nvSpPr>
        <p:spPr bwMode="auto">
          <a:xfrm>
            <a:off x="0" y="9427766"/>
            <a:ext cx="2942822" cy="497332"/>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algn="l" defTabSz="914378">
              <a:defRPr sz="1200" b="0">
                <a:solidFill>
                  <a:schemeClr val="tx1"/>
                </a:solidFill>
                <a:latin typeface="Times New Roman" pitchFamily="18" charset="0"/>
                <a:ea typeface="新細明體" pitchFamily="18" charset="-120"/>
              </a:defRPr>
            </a:lvl1pPr>
          </a:lstStyle>
          <a:p>
            <a:pPr>
              <a:defRPr/>
            </a:pPr>
            <a:endParaRPr lang="en-US" altLang="zh-TW"/>
          </a:p>
        </p:txBody>
      </p:sp>
      <p:sp>
        <p:nvSpPr>
          <p:cNvPr id="58375" name="Rectangle 7"/>
          <p:cNvSpPr>
            <a:spLocks noGrp="1" noChangeArrowheads="1"/>
          </p:cNvSpPr>
          <p:nvPr>
            <p:ph type="sldNum" sz="quarter" idx="5"/>
          </p:nvPr>
        </p:nvSpPr>
        <p:spPr bwMode="auto">
          <a:xfrm>
            <a:off x="3853334" y="9427766"/>
            <a:ext cx="2942822" cy="497332"/>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algn="r" defTabSz="914378">
              <a:defRPr sz="1200" b="0">
                <a:solidFill>
                  <a:schemeClr val="tx1"/>
                </a:solidFill>
                <a:latin typeface="Times New Roman" pitchFamily="18" charset="0"/>
                <a:ea typeface="新細明體" pitchFamily="18" charset="-120"/>
              </a:defRPr>
            </a:lvl1pPr>
          </a:lstStyle>
          <a:p>
            <a:pPr>
              <a:defRPr/>
            </a:pPr>
            <a:fld id="{2DD8C4DE-0623-4A55-A98B-FA385B4537ED}" type="slidenum">
              <a:rPr lang="en-US" altLang="zh-TW"/>
              <a:pPr>
                <a:defRPr/>
              </a:pPr>
              <a:t>‹#›</a:t>
            </a:fld>
            <a:endParaRPr lang="en-US" altLang="zh-TW"/>
          </a:p>
        </p:txBody>
      </p:sp>
    </p:spTree>
    <p:extLst>
      <p:ext uri="{BB962C8B-B14F-4D97-AF65-F5344CB8AC3E}">
        <p14:creationId xmlns:p14="http://schemas.microsoft.com/office/powerpoint/2010/main" val="2560678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34"/>
          <p:cNvGrpSpPr>
            <a:grpSpLocks/>
          </p:cNvGrpSpPr>
          <p:nvPr userDrawn="1"/>
        </p:nvGrpSpPr>
        <p:grpSpPr bwMode="auto">
          <a:xfrm>
            <a:off x="0" y="762000"/>
            <a:ext cx="9144000" cy="6096000"/>
            <a:chOff x="0" y="480"/>
            <a:chExt cx="5760" cy="3840"/>
          </a:xfrm>
        </p:grpSpPr>
        <p:sp>
          <p:nvSpPr>
            <p:cNvPr id="5" name="Rectangle 37"/>
            <p:cNvSpPr>
              <a:spLocks noChangeArrowheads="1"/>
            </p:cNvSpPr>
            <p:nvPr userDrawn="1"/>
          </p:nvSpPr>
          <p:spPr bwMode="auto">
            <a:xfrm>
              <a:off x="3552" y="4032"/>
              <a:ext cx="2208" cy="288"/>
            </a:xfrm>
            <a:prstGeom prst="rect">
              <a:avLst/>
            </a:prstGeom>
            <a:solidFill>
              <a:srgbClr val="808080"/>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6" name="Rectangle 38"/>
            <p:cNvSpPr>
              <a:spLocks noChangeArrowheads="1"/>
            </p:cNvSpPr>
            <p:nvPr userDrawn="1"/>
          </p:nvSpPr>
          <p:spPr bwMode="auto">
            <a:xfrm>
              <a:off x="3360" y="4032"/>
              <a:ext cx="1632" cy="288"/>
            </a:xfrm>
            <a:prstGeom prst="rect">
              <a:avLst/>
            </a:prstGeom>
            <a:solidFill>
              <a:srgbClr val="808000"/>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7" name="Rectangle 39"/>
            <p:cNvSpPr>
              <a:spLocks noChangeArrowheads="1"/>
            </p:cNvSpPr>
            <p:nvPr userDrawn="1"/>
          </p:nvSpPr>
          <p:spPr bwMode="auto">
            <a:xfrm>
              <a:off x="2928" y="4032"/>
              <a:ext cx="1536" cy="288"/>
            </a:xfrm>
            <a:prstGeom prst="rect">
              <a:avLst/>
            </a:prstGeom>
            <a:solidFill>
              <a:srgbClr val="A3A46A"/>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8" name="Rectangle 40"/>
            <p:cNvSpPr>
              <a:spLocks noChangeArrowheads="1"/>
            </p:cNvSpPr>
            <p:nvPr userDrawn="1"/>
          </p:nvSpPr>
          <p:spPr bwMode="auto">
            <a:xfrm>
              <a:off x="0" y="3984"/>
              <a:ext cx="5760" cy="48"/>
            </a:xfrm>
            <a:prstGeom prst="rect">
              <a:avLst/>
            </a:prstGeom>
            <a:solidFill>
              <a:schemeClr val="folHlink"/>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9" name="Rectangle 41"/>
            <p:cNvSpPr>
              <a:spLocks noChangeArrowheads="1"/>
            </p:cNvSpPr>
            <p:nvPr userDrawn="1"/>
          </p:nvSpPr>
          <p:spPr bwMode="auto">
            <a:xfrm>
              <a:off x="0" y="480"/>
              <a:ext cx="5760" cy="48"/>
            </a:xfrm>
            <a:prstGeom prst="rect">
              <a:avLst/>
            </a:prstGeom>
            <a:solidFill>
              <a:schemeClr val="folHlink"/>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grpSp>
      <p:sp>
        <p:nvSpPr>
          <p:cNvPr id="10" name="Rectangle 35"/>
          <p:cNvSpPr>
            <a:spLocks noChangeArrowheads="1"/>
          </p:cNvSpPr>
          <p:nvPr userDrawn="1"/>
        </p:nvSpPr>
        <p:spPr bwMode="auto">
          <a:xfrm>
            <a:off x="0" y="0"/>
            <a:ext cx="3505200" cy="762000"/>
          </a:xfrm>
          <a:prstGeom prst="rect">
            <a:avLst/>
          </a:prstGeom>
          <a:solidFill>
            <a:srgbClr val="808080"/>
          </a:solidFill>
          <a:ln w="9525">
            <a:noFill/>
            <a:miter lim="800000"/>
            <a:headEnd/>
            <a:tailEnd/>
          </a:ln>
          <a:effectLst/>
        </p:spPr>
        <p:txBody>
          <a:bodyPr wrap="none" anchor="ctr"/>
          <a:lstStyle/>
          <a:p>
            <a:pPr algn="l">
              <a:spcBef>
                <a:spcPct val="50000"/>
              </a:spcBef>
              <a:defRPr/>
            </a:pPr>
            <a:endParaRPr lang="zh-TW" altLang="en-US" sz="2800" b="0">
              <a:solidFill>
                <a:schemeClr val="hlink"/>
              </a:solidFill>
              <a:ea typeface="標楷體" pitchFamily="65" charset="-120"/>
            </a:endParaRPr>
          </a:p>
        </p:txBody>
      </p:sp>
      <p:sp>
        <p:nvSpPr>
          <p:cNvPr id="11" name="Rectangle 36"/>
          <p:cNvSpPr>
            <a:spLocks noChangeArrowheads="1"/>
          </p:cNvSpPr>
          <p:nvPr userDrawn="1"/>
        </p:nvSpPr>
        <p:spPr bwMode="auto">
          <a:xfrm>
            <a:off x="762000" y="0"/>
            <a:ext cx="3048000" cy="762000"/>
          </a:xfrm>
          <a:prstGeom prst="rect">
            <a:avLst/>
          </a:prstGeom>
          <a:gradFill rotWithShape="0">
            <a:gsLst>
              <a:gs pos="0">
                <a:srgbClr val="A3A46A"/>
              </a:gs>
              <a:gs pos="100000">
                <a:srgbClr val="A3A46A">
                  <a:gamma/>
                  <a:tint val="31765"/>
                  <a:invGamma/>
                </a:srgbClr>
              </a:gs>
            </a:gsLst>
            <a:lin ang="0" scaled="1"/>
          </a:gradFill>
          <a:ln w="9525">
            <a:noFill/>
            <a:miter lim="800000"/>
            <a:headEnd/>
            <a:tailEnd/>
          </a:ln>
          <a:effectLst/>
        </p:spPr>
        <p:txBody>
          <a:bodyPr wrap="none" anchor="ctr"/>
          <a:lstStyle/>
          <a:p>
            <a:pPr algn="l">
              <a:spcBef>
                <a:spcPct val="50000"/>
              </a:spcBef>
              <a:defRPr/>
            </a:pPr>
            <a:endParaRPr lang="zh-TW" altLang="en-US" sz="2800" b="0">
              <a:solidFill>
                <a:schemeClr val="hlink"/>
              </a:solidFill>
              <a:ea typeface="標楷體" pitchFamily="65" charset="-120"/>
            </a:endParaRPr>
          </a:p>
        </p:txBody>
      </p:sp>
      <p:sp>
        <p:nvSpPr>
          <p:cNvPr id="12" name="Rectangle 42"/>
          <p:cNvSpPr>
            <a:spLocks noChangeArrowheads="1"/>
          </p:cNvSpPr>
          <p:nvPr userDrawn="1"/>
        </p:nvSpPr>
        <p:spPr bwMode="auto">
          <a:xfrm>
            <a:off x="2895600" y="0"/>
            <a:ext cx="1219200" cy="762000"/>
          </a:xfrm>
          <a:prstGeom prst="rect">
            <a:avLst/>
          </a:prstGeom>
          <a:solidFill>
            <a:srgbClr val="A3A46A"/>
          </a:solidFill>
          <a:ln w="9525">
            <a:noFill/>
            <a:miter lim="800000"/>
            <a:headEnd/>
            <a:tailEnd/>
          </a:ln>
          <a:effectLst/>
        </p:spPr>
        <p:txBody>
          <a:bodyPr wrap="none" anchor="ctr"/>
          <a:lstStyle/>
          <a:p>
            <a:pPr algn="l">
              <a:spcBef>
                <a:spcPct val="50000"/>
              </a:spcBef>
              <a:defRPr/>
            </a:pPr>
            <a:endParaRPr lang="en-GB" sz="2400" b="0">
              <a:solidFill>
                <a:schemeClr val="bg2"/>
              </a:solidFill>
              <a:latin typeface="Times New Roman" pitchFamily="18" charset="0"/>
              <a:ea typeface="新細明體" pitchFamily="18" charset="-120"/>
            </a:endParaRPr>
          </a:p>
        </p:txBody>
      </p:sp>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pic>
        <p:nvPicPr>
          <p:cNvPr id="14" name="Picture 4" descr="C:\Users\vincentkaholee\Desktop\新增資料夾\1.jpg"/>
          <p:cNvPicPr>
            <a:picLocks noChangeAspect="1" noChangeArrowheads="1"/>
          </p:cNvPicPr>
          <p:nvPr userDrawn="1"/>
        </p:nvPicPr>
        <p:blipFill>
          <a:blip r:embed="rId2" cstate="email">
            <a:clrChange>
              <a:clrFrom>
                <a:srgbClr val="FFFFFF"/>
              </a:clrFrom>
              <a:clrTo>
                <a:srgbClr val="FFFFFF">
                  <a:alpha val="0"/>
                </a:srgbClr>
              </a:clrTo>
            </a:clrChange>
          </a:blip>
          <a:srcRect/>
          <a:stretch>
            <a:fillRect/>
          </a:stretch>
        </p:blipFill>
        <p:spPr bwMode="auto">
          <a:xfrm>
            <a:off x="0" y="5932760"/>
            <a:ext cx="1310093" cy="925240"/>
          </a:xfrm>
          <a:prstGeom prst="rect">
            <a:avLst/>
          </a:prstGeom>
          <a:noFill/>
          <a:ln w="9525">
            <a:noFill/>
            <a:miter lim="800000"/>
            <a:headEnd/>
            <a:tailEnd/>
          </a:ln>
        </p:spPr>
      </p:pic>
      <p:pic>
        <p:nvPicPr>
          <p:cNvPr id="15" name="圖片 14" descr="DB.jpg"/>
          <p:cNvPicPr>
            <a:picLocks noChangeAspect="1"/>
          </p:cNvPicPr>
          <p:nvPr userDrawn="1"/>
        </p:nvPicPr>
        <p:blipFill>
          <a:blip r:embed="rId3" cstate="email"/>
          <a:srcRect/>
          <a:stretch>
            <a:fillRect/>
          </a:stretch>
        </p:blipFill>
        <p:spPr>
          <a:xfrm>
            <a:off x="7956376" y="73571"/>
            <a:ext cx="648072" cy="619125"/>
          </a:xfrm>
          <a:prstGeom prst="rect">
            <a:avLst/>
          </a:prstGeom>
        </p:spPr>
      </p:pic>
      <p:pic>
        <p:nvPicPr>
          <p:cNvPr id="16" name="圖片 15" descr="logo_CIC.gif"/>
          <p:cNvPicPr>
            <a:picLocks noChangeAspect="1"/>
          </p:cNvPicPr>
          <p:nvPr userDrawn="1"/>
        </p:nvPicPr>
        <p:blipFill>
          <a:blip r:embed="rId4" cstate="email"/>
          <a:srcRect t="7803" r="54426" b="14165"/>
          <a:stretch>
            <a:fillRect/>
          </a:stretch>
        </p:blipFill>
        <p:spPr>
          <a:xfrm>
            <a:off x="8532440" y="116632"/>
            <a:ext cx="504056" cy="560062"/>
          </a:xfrm>
          <a:prstGeom prst="rect">
            <a:avLst/>
          </a:prstGeom>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90C38C85-9437-46AA-A5FE-496CBED7FF18}" type="slidenum">
              <a:rPr lang="en-US" altLang="zh-TW"/>
              <a:pPr>
                <a:defRPr/>
              </a:pPr>
              <a:t>‹#›</a:t>
            </a:fld>
            <a:endParaRPr lang="en-US" altLang="zh-TW"/>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5897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5897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DE23D270-EAB4-4B23-821D-5B12ACE2F683}" type="slidenum">
              <a:rPr lang="en-US" altLang="zh-TW"/>
              <a:pPr>
                <a:defRPr/>
              </a:pPr>
              <a:t>‹#›</a:t>
            </a:fld>
            <a:endParaRPr lang="en-US" altLang="zh-TW"/>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28600"/>
            <a:ext cx="8229600" cy="58975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pPr>
              <a:defRPr/>
            </a:pPr>
            <a:fld id="{EF5F0E04-07BC-437C-8A25-6D659405F9A2}" type="slidenum">
              <a:rPr lang="en-US" altLang="zh-TW"/>
              <a:pPr>
                <a:defRPr/>
              </a:pPr>
              <a:t>‹#›</a:t>
            </a:fld>
            <a:endParaRPr lang="en-US" altLang="zh-TW"/>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03648" y="135037"/>
            <a:ext cx="6950968" cy="701675"/>
          </a:xfrm>
        </p:spPr>
        <p:txBody>
          <a:bodyPr/>
          <a:lstStyle>
            <a:lvl1pPr algn="l">
              <a:defRPr b="1">
                <a:latin typeface="+mn-lt"/>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ln/>
        </p:spPr>
        <p:txBody>
          <a:bodyPr/>
          <a:lstStyle>
            <a:lvl1pPr>
              <a:defRPr/>
            </a:lvl1pPr>
          </a:lstStyle>
          <a:p>
            <a:pPr>
              <a:defRPr/>
            </a:pPr>
            <a:fld id="{0612DD31-444F-4E79-A5FB-3941D2E10C04}" type="slidenum">
              <a:rPr lang="en-US" altLang="zh-TW"/>
              <a:pPr>
                <a:defRPr/>
              </a:pPr>
              <a:t>‹#›</a:t>
            </a:fld>
            <a:endParaRPr lang="en-US" altLang="zh-TW"/>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sldNum" sz="quarter" idx="10"/>
          </p:nvPr>
        </p:nvSpPr>
        <p:spPr>
          <a:ln/>
        </p:spPr>
        <p:txBody>
          <a:bodyPr/>
          <a:lstStyle>
            <a:lvl1pPr>
              <a:defRPr/>
            </a:lvl1pPr>
          </a:lstStyle>
          <a:p>
            <a:pPr>
              <a:defRPr/>
            </a:pPr>
            <a:fld id="{3266F71E-F81E-4B19-8E08-E21236117020}" type="slidenum">
              <a:rPr lang="en-US" altLang="zh-TW"/>
              <a:pPr>
                <a:defRPr/>
              </a:pPr>
              <a:t>‹#›</a:t>
            </a:fld>
            <a:endParaRPr lang="en-US" altLang="zh-TW"/>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331640" y="135037"/>
            <a:ext cx="6950968" cy="701675"/>
          </a:xfrm>
        </p:spPr>
        <p:txBody>
          <a:bodyPr/>
          <a:lstStyle>
            <a:lvl1pPr algn="l">
              <a:defRPr/>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ln/>
        </p:spPr>
        <p:txBody>
          <a:bodyPr/>
          <a:lstStyle>
            <a:lvl1pPr>
              <a:defRPr/>
            </a:lvl1pPr>
          </a:lstStyle>
          <a:p>
            <a:pPr>
              <a:defRPr/>
            </a:pPr>
            <a:fld id="{88E242C6-D5A8-487F-852C-FCCAE4003350}" type="slidenum">
              <a:rPr lang="en-US" altLang="zh-TW"/>
              <a:pPr>
                <a:defRPr/>
              </a:pPr>
              <a:t>‹#›</a:t>
            </a:fld>
            <a:endParaRPr lang="en-US" altLang="zh-TW"/>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59632" y="0"/>
            <a:ext cx="648072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a:ln/>
        </p:spPr>
        <p:txBody>
          <a:bodyPr/>
          <a:lstStyle>
            <a:lvl1pPr>
              <a:defRPr/>
            </a:lvl1pPr>
          </a:lstStyle>
          <a:p>
            <a:pPr>
              <a:defRPr/>
            </a:pPr>
            <a:fld id="{41E2169E-B5A4-4D6C-82CA-CE54E746FD9D}" type="slidenum">
              <a:rPr lang="en-US" altLang="zh-TW"/>
              <a:pPr>
                <a:defRPr/>
              </a:pPr>
              <a:t>‹#›</a:t>
            </a:fld>
            <a:endParaRPr lang="en-US" altLang="zh-TW"/>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a:ln/>
        </p:spPr>
        <p:txBody>
          <a:bodyPr/>
          <a:lstStyle>
            <a:lvl1pPr>
              <a:defRPr/>
            </a:lvl1pPr>
          </a:lstStyle>
          <a:p>
            <a:pPr>
              <a:defRPr/>
            </a:pPr>
            <a:fld id="{C9738925-7C57-45AB-8946-BB93532F79D5}" type="slidenum">
              <a:rPr lang="en-US" altLang="zh-TW"/>
              <a:pPr>
                <a:defRPr/>
              </a:pPr>
              <a:t>‹#›</a:t>
            </a:fld>
            <a:endParaRPr lang="en-US" altLang="zh-TW"/>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7C61922-A8F4-4A52-8DF0-745D549869DA}" type="slidenum">
              <a:rPr lang="en-US" altLang="zh-TW"/>
              <a:pPr>
                <a:defRPr/>
              </a:pPr>
              <a:t>‹#›</a:t>
            </a:fld>
            <a:endParaRPr lang="en-US" altLang="zh-TW"/>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25992C68-F465-419B-B8B2-4D37BE7BDB4B}" type="slidenum">
              <a:rPr lang="en-US" altLang="zh-TW"/>
              <a:pPr>
                <a:defRPr/>
              </a:pPr>
              <a:t>‹#›</a:t>
            </a:fld>
            <a:endParaRPr lang="en-US" altLang="zh-TW"/>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ln/>
        </p:spPr>
        <p:txBody>
          <a:bodyPr/>
          <a:lstStyle>
            <a:lvl1pPr>
              <a:defRPr/>
            </a:lvl1pPr>
          </a:lstStyle>
          <a:p>
            <a:pPr>
              <a:defRPr/>
            </a:pPr>
            <a:fld id="{0DCE98FF-1294-4CE2-849E-2C60465F7ED7}" type="slidenum">
              <a:rPr lang="en-US" altLang="zh-TW"/>
              <a:pPr>
                <a:defRPr/>
              </a:pPr>
              <a:t>‹#›</a:t>
            </a:fld>
            <a:endParaRPr lang="en-US" altLang="zh-TW"/>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4"/>
          <p:cNvGrpSpPr>
            <a:grpSpLocks/>
          </p:cNvGrpSpPr>
          <p:nvPr userDrawn="1"/>
        </p:nvGrpSpPr>
        <p:grpSpPr bwMode="auto">
          <a:xfrm>
            <a:off x="0" y="762000"/>
            <a:ext cx="9144000" cy="6096000"/>
            <a:chOff x="0" y="480"/>
            <a:chExt cx="5760" cy="3840"/>
          </a:xfrm>
        </p:grpSpPr>
        <p:sp>
          <p:nvSpPr>
            <p:cNvPr id="17" name="Rectangle 37"/>
            <p:cNvSpPr>
              <a:spLocks noChangeArrowheads="1"/>
            </p:cNvSpPr>
            <p:nvPr userDrawn="1"/>
          </p:nvSpPr>
          <p:spPr bwMode="auto">
            <a:xfrm>
              <a:off x="3552" y="4032"/>
              <a:ext cx="2208" cy="288"/>
            </a:xfrm>
            <a:prstGeom prst="rect">
              <a:avLst/>
            </a:prstGeom>
            <a:solidFill>
              <a:srgbClr val="808080"/>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18" name="Rectangle 38"/>
            <p:cNvSpPr>
              <a:spLocks noChangeArrowheads="1"/>
            </p:cNvSpPr>
            <p:nvPr userDrawn="1"/>
          </p:nvSpPr>
          <p:spPr bwMode="auto">
            <a:xfrm>
              <a:off x="3360" y="4032"/>
              <a:ext cx="1632" cy="288"/>
            </a:xfrm>
            <a:prstGeom prst="rect">
              <a:avLst/>
            </a:prstGeom>
            <a:solidFill>
              <a:srgbClr val="808000"/>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19" name="Rectangle 39"/>
            <p:cNvSpPr>
              <a:spLocks noChangeArrowheads="1"/>
            </p:cNvSpPr>
            <p:nvPr userDrawn="1"/>
          </p:nvSpPr>
          <p:spPr bwMode="auto">
            <a:xfrm>
              <a:off x="2928" y="4032"/>
              <a:ext cx="1536" cy="288"/>
            </a:xfrm>
            <a:prstGeom prst="rect">
              <a:avLst/>
            </a:prstGeom>
            <a:solidFill>
              <a:srgbClr val="A3A46A"/>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20" name="Rectangle 40"/>
            <p:cNvSpPr>
              <a:spLocks noChangeArrowheads="1"/>
            </p:cNvSpPr>
            <p:nvPr userDrawn="1"/>
          </p:nvSpPr>
          <p:spPr bwMode="auto">
            <a:xfrm>
              <a:off x="0" y="3984"/>
              <a:ext cx="5760" cy="48"/>
            </a:xfrm>
            <a:prstGeom prst="rect">
              <a:avLst/>
            </a:prstGeom>
            <a:solidFill>
              <a:schemeClr val="folHlink"/>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sp>
          <p:nvSpPr>
            <p:cNvPr id="21" name="Rectangle 41"/>
            <p:cNvSpPr>
              <a:spLocks noChangeArrowheads="1"/>
            </p:cNvSpPr>
            <p:nvPr userDrawn="1"/>
          </p:nvSpPr>
          <p:spPr bwMode="auto">
            <a:xfrm>
              <a:off x="0" y="480"/>
              <a:ext cx="5760" cy="48"/>
            </a:xfrm>
            <a:prstGeom prst="rect">
              <a:avLst/>
            </a:prstGeom>
            <a:solidFill>
              <a:schemeClr val="folHlink"/>
            </a:solidFill>
            <a:ln w="9525">
              <a:noFill/>
              <a:miter lim="800000"/>
              <a:headEnd/>
              <a:tailEnd/>
            </a:ln>
            <a:effectLst/>
          </p:spPr>
          <p:txBody>
            <a:bodyPr wrap="none" anchor="ctr"/>
            <a:lstStyle/>
            <a:p>
              <a:pPr>
                <a:defRPr/>
              </a:pPr>
              <a:endParaRPr lang="zh-TW" altLang="en-US" sz="1200">
                <a:solidFill>
                  <a:schemeClr val="bg1"/>
                </a:solidFill>
                <a:ea typeface="華康中黑體" pitchFamily="49" charset="-120"/>
              </a:endParaRPr>
            </a:p>
          </p:txBody>
        </p:sp>
      </p:grpSp>
      <p:sp>
        <p:nvSpPr>
          <p:cNvPr id="2051" name="Rectangle 2"/>
          <p:cNvSpPr>
            <a:spLocks noGrp="1" noChangeArrowheads="1"/>
          </p:cNvSpPr>
          <p:nvPr>
            <p:ph type="title"/>
          </p:nvPr>
        </p:nvSpPr>
        <p:spPr bwMode="auto">
          <a:xfrm>
            <a:off x="1331640" y="135037"/>
            <a:ext cx="697416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2" name="Rectangle 3"/>
          <p:cNvSpPr>
            <a:spLocks noGrp="1" noChangeArrowheads="1"/>
          </p:cNvSpPr>
          <p:nvPr userDrawn="1">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23" name="Rectangle 6"/>
          <p:cNvSpPr>
            <a:spLocks noGrp="1" noChangeArrowheads="1"/>
          </p:cNvSpPr>
          <p:nvPr>
            <p:ph type="sldNum" sz="quarter" idx="4"/>
          </p:nvPr>
        </p:nvSpPr>
        <p:spPr bwMode="auto">
          <a:xfrm>
            <a:off x="70104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latin typeface="Arial" pitchFamily="34" charset="0"/>
                <a:ea typeface="華康中黑體" pitchFamily="49" charset="-120"/>
              </a:defRPr>
            </a:lvl1pPr>
          </a:lstStyle>
          <a:p>
            <a:pPr>
              <a:defRPr/>
            </a:pPr>
            <a:fld id="{9E17C189-23A5-4E24-907E-AA4FF531B6C5}" type="slidenum">
              <a:rPr lang="en-US" altLang="zh-TW"/>
              <a:pPr>
                <a:defRPr/>
              </a:pPr>
              <a:t>‹#›</a:t>
            </a:fld>
            <a:endParaRPr lang="en-US" altLang="zh-TW"/>
          </a:p>
        </p:txBody>
      </p:sp>
      <p:pic>
        <p:nvPicPr>
          <p:cNvPr id="2055" name="Picture 12" descr="YLCL_20090525_Smallest Size"/>
          <p:cNvPicPr>
            <a:picLocks noChangeAspect="1" noChangeArrowheads="1"/>
          </p:cNvPicPr>
          <p:nvPr userDrawn="1"/>
        </p:nvPicPr>
        <p:blipFill>
          <a:blip r:embed="rId14" cstate="email">
            <a:clrChange>
              <a:clrFrom>
                <a:srgbClr val="FDFDFD"/>
              </a:clrFrom>
              <a:clrTo>
                <a:srgbClr val="FDFDFD">
                  <a:alpha val="0"/>
                </a:srgbClr>
              </a:clrTo>
            </a:clrChange>
          </a:blip>
          <a:srcRect/>
          <a:stretch>
            <a:fillRect/>
          </a:stretch>
        </p:blipFill>
        <p:spPr bwMode="auto">
          <a:xfrm>
            <a:off x="107950" y="6453188"/>
            <a:ext cx="1990725" cy="333375"/>
          </a:xfrm>
          <a:prstGeom prst="rect">
            <a:avLst/>
          </a:prstGeom>
          <a:noFill/>
          <a:ln w="9525">
            <a:noFill/>
            <a:miter lim="800000"/>
            <a:headEnd/>
            <a:tailEnd/>
          </a:ln>
        </p:spPr>
      </p:pic>
      <p:pic>
        <p:nvPicPr>
          <p:cNvPr id="15" name="Picture 4" descr="C:\Users\vincentkaholee\Desktop\新增資料夾\1.jpg"/>
          <p:cNvPicPr>
            <a:picLocks noChangeAspect="1" noChangeArrowheads="1"/>
          </p:cNvPicPr>
          <p:nvPr userDrawn="1"/>
        </p:nvPicPr>
        <p:blipFill>
          <a:blip r:embed="rId15" cstate="email">
            <a:clrChange>
              <a:clrFrom>
                <a:srgbClr val="FFFFFF"/>
              </a:clrFrom>
              <a:clrTo>
                <a:srgbClr val="FFFFFF">
                  <a:alpha val="0"/>
                </a:srgbClr>
              </a:clrTo>
            </a:clrChange>
          </a:blip>
          <a:srcRect/>
          <a:stretch>
            <a:fillRect/>
          </a:stretch>
        </p:blipFill>
        <p:spPr bwMode="auto">
          <a:xfrm>
            <a:off x="0" y="0"/>
            <a:ext cx="1310093" cy="925240"/>
          </a:xfrm>
          <a:prstGeom prst="rect">
            <a:avLst/>
          </a:prstGeom>
          <a:noFill/>
          <a:ln w="9525">
            <a:noFill/>
            <a:miter lim="800000"/>
            <a:headEnd/>
            <a:tailEnd/>
          </a:ln>
        </p:spPr>
      </p:pic>
      <p:pic>
        <p:nvPicPr>
          <p:cNvPr id="14" name="圖片 13" descr="DB.jpg"/>
          <p:cNvPicPr>
            <a:picLocks noChangeAspect="1"/>
          </p:cNvPicPr>
          <p:nvPr userDrawn="1"/>
        </p:nvPicPr>
        <p:blipFill>
          <a:blip r:embed="rId16" cstate="email"/>
          <a:srcRect/>
          <a:stretch>
            <a:fillRect/>
          </a:stretch>
        </p:blipFill>
        <p:spPr>
          <a:xfrm>
            <a:off x="7956376" y="73571"/>
            <a:ext cx="648072" cy="619125"/>
          </a:xfrm>
          <a:prstGeom prst="rect">
            <a:avLst/>
          </a:prstGeom>
        </p:spPr>
      </p:pic>
      <p:pic>
        <p:nvPicPr>
          <p:cNvPr id="16" name="圖片 15" descr="logo_CIC.gif"/>
          <p:cNvPicPr>
            <a:picLocks noChangeAspect="1"/>
          </p:cNvPicPr>
          <p:nvPr userDrawn="1"/>
        </p:nvPicPr>
        <p:blipFill>
          <a:blip r:embed="rId17" cstate="email"/>
          <a:srcRect t="7803" r="54426" b="14165"/>
          <a:stretch>
            <a:fillRect/>
          </a:stretch>
        </p:blipFill>
        <p:spPr>
          <a:xfrm>
            <a:off x="8532440" y="116632"/>
            <a:ext cx="504056" cy="560062"/>
          </a:xfrm>
          <a:prstGeom prst="rect">
            <a:avLst/>
          </a:prstGeom>
        </p:spPr>
      </p:pic>
    </p:spTree>
  </p:cSld>
  <p:clrMap bg1="lt1" tx1="dk1" bg2="lt2" tx2="dk2" accent1="accent1" accent2="accent2" accent3="accent3" accent4="accent4" accent5="accent5" accent6="accent6" hlink="hlink" folHlink="folHlink"/>
  <p:sldLayoutIdLst>
    <p:sldLayoutId id="2147483819"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wipe dir="r"/>
  </p:transition>
  <p:hf hdr="0" ftr="0" dt="0"/>
  <p:txStyles>
    <p:titleStyle>
      <a:lvl1pPr algn="l" rtl="0" eaLnBrk="0" fontAlgn="base" hangingPunct="0">
        <a:spcBef>
          <a:spcPct val="0"/>
        </a:spcBef>
        <a:spcAft>
          <a:spcPct val="0"/>
        </a:spcAft>
        <a:defRPr kumimoji="1" sz="3200" b="1">
          <a:solidFill>
            <a:srgbClr val="006600"/>
          </a:solidFill>
          <a:latin typeface="Arial Unicode MS" pitchFamily="34" charset="-120"/>
          <a:ea typeface="Arial Unicode MS" pitchFamily="34" charset="-120"/>
          <a:cs typeface="Arial Unicode MS" pitchFamily="34" charset="-120"/>
        </a:defRPr>
      </a:lvl1pPr>
      <a:lvl2pPr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2pPr>
      <a:lvl3pPr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3pPr>
      <a:lvl4pPr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4pPr>
      <a:lvl5pPr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5pPr>
      <a:lvl6pPr marL="457200"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6pPr>
      <a:lvl7pPr marL="914400"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7pPr>
      <a:lvl8pPr marL="1371600"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8pPr>
      <a:lvl9pPr marL="1828800" algn="ctr" rtl="0" eaLnBrk="0" fontAlgn="base" hangingPunct="0">
        <a:spcBef>
          <a:spcPct val="0"/>
        </a:spcBef>
        <a:spcAft>
          <a:spcPct val="0"/>
        </a:spcAft>
        <a:defRPr kumimoji="1" sz="3200">
          <a:solidFill>
            <a:srgbClr val="339933"/>
          </a:solidFill>
          <a:latin typeface="Impact"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2400" b="1">
          <a:solidFill>
            <a:srgbClr val="006600"/>
          </a:solidFill>
          <a:latin typeface="+mn-lt"/>
          <a:ea typeface="+mn-ea"/>
          <a:cs typeface="+mn-cs"/>
        </a:defRPr>
      </a:lvl1pPr>
      <a:lvl2pPr marL="742950" indent="-285750" algn="l" rtl="0" eaLnBrk="0" fontAlgn="base" hangingPunct="0">
        <a:spcBef>
          <a:spcPct val="20000"/>
        </a:spcBef>
        <a:spcAft>
          <a:spcPct val="0"/>
        </a:spcAft>
        <a:buChar char="–"/>
        <a:defRPr kumimoji="1" sz="2000">
          <a:solidFill>
            <a:srgbClr val="333300"/>
          </a:solidFill>
          <a:latin typeface="Lucida Sans Unicode" pitchFamily="34" charset="0"/>
          <a:ea typeface="+mn-ea"/>
        </a:defRPr>
      </a:lvl2pPr>
      <a:lvl3pPr marL="1143000" indent="-228600" algn="l" rtl="0" eaLnBrk="0" fontAlgn="base" hangingPunct="0">
        <a:spcBef>
          <a:spcPct val="20000"/>
        </a:spcBef>
        <a:spcAft>
          <a:spcPct val="0"/>
        </a:spcAft>
        <a:buChar char="•"/>
        <a:defRPr kumimoji="1" sz="2000">
          <a:solidFill>
            <a:schemeClr val="tx1"/>
          </a:solidFill>
          <a:latin typeface="Lucida Sans Unicode" pitchFamily="34"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Lucida Sans Unicode" pitchFamily="34"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Lucida Sans Unicode" pitchFamily="34" charset="0"/>
          <a:ea typeface="+mn-ea"/>
        </a:defRPr>
      </a:lvl5pPr>
      <a:lvl6pPr marL="2514600" indent="-228600" algn="l" rtl="0" eaLnBrk="0" fontAlgn="base" hangingPunct="0">
        <a:spcBef>
          <a:spcPct val="20000"/>
        </a:spcBef>
        <a:spcAft>
          <a:spcPct val="0"/>
        </a:spcAft>
        <a:buChar char="»"/>
        <a:defRPr kumimoji="1" sz="2000">
          <a:solidFill>
            <a:schemeClr val="tx1"/>
          </a:solidFill>
          <a:latin typeface="Lucida Sans Unicode" pitchFamily="34" charset="0"/>
          <a:ea typeface="+mn-ea"/>
        </a:defRPr>
      </a:lvl6pPr>
      <a:lvl7pPr marL="2971800" indent="-228600" algn="l" rtl="0" eaLnBrk="0" fontAlgn="base" hangingPunct="0">
        <a:spcBef>
          <a:spcPct val="20000"/>
        </a:spcBef>
        <a:spcAft>
          <a:spcPct val="0"/>
        </a:spcAft>
        <a:buChar char="»"/>
        <a:defRPr kumimoji="1" sz="2000">
          <a:solidFill>
            <a:schemeClr val="tx1"/>
          </a:solidFill>
          <a:latin typeface="Lucida Sans Unicode" pitchFamily="34" charset="0"/>
          <a:ea typeface="+mn-ea"/>
        </a:defRPr>
      </a:lvl7pPr>
      <a:lvl8pPr marL="3429000" indent="-228600" algn="l" rtl="0" eaLnBrk="0" fontAlgn="base" hangingPunct="0">
        <a:spcBef>
          <a:spcPct val="20000"/>
        </a:spcBef>
        <a:spcAft>
          <a:spcPct val="0"/>
        </a:spcAft>
        <a:buChar char="»"/>
        <a:defRPr kumimoji="1" sz="2000">
          <a:solidFill>
            <a:schemeClr val="tx1"/>
          </a:solidFill>
          <a:latin typeface="Lucida Sans Unicode" pitchFamily="34" charset="0"/>
          <a:ea typeface="+mn-ea"/>
        </a:defRPr>
      </a:lvl8pPr>
      <a:lvl9pPr marL="3886200" indent="-228600" algn="l" rtl="0" eaLnBrk="0" fontAlgn="base" hangingPunct="0">
        <a:spcBef>
          <a:spcPct val="20000"/>
        </a:spcBef>
        <a:spcAft>
          <a:spcPct val="0"/>
        </a:spcAft>
        <a:buChar char="»"/>
        <a:defRPr kumimoji="1" sz="2000">
          <a:solidFill>
            <a:schemeClr val="tx1"/>
          </a:solidFill>
          <a:latin typeface="Lucida Sans Unicode" pitchFamily="34"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hyperlink" Target="https://www.safetyweek.hk/web/subpage.php?mid=48"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jpeg"/><Relationship Id="rId11" Type="http://schemas.openxmlformats.org/officeDocument/2006/relationships/image" Target="../media/image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5.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5.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3266F71E-F81E-4B19-8E08-E21236117020}" type="slidenum">
              <a:rPr lang="en-US" altLang="zh-TW" smtClean="0"/>
              <a:pPr>
                <a:defRPr/>
              </a:pPr>
              <a:t>1</a:t>
            </a:fld>
            <a:endParaRPr lang="en-US" altLang="zh-TW"/>
          </a:p>
        </p:txBody>
      </p:sp>
      <p:sp>
        <p:nvSpPr>
          <p:cNvPr id="12" name="矩形 11"/>
          <p:cNvSpPr/>
          <p:nvPr/>
        </p:nvSpPr>
        <p:spPr>
          <a:xfrm>
            <a:off x="1115616" y="908720"/>
            <a:ext cx="7632848" cy="412421"/>
          </a:xfrm>
          <a:prstGeom prst="rect">
            <a:avLst/>
          </a:prstGeom>
        </p:spPr>
        <p:txBody>
          <a:bodyPr wrap="square">
            <a:spAutoFit/>
          </a:bodyPr>
          <a:lstStyle/>
          <a:p>
            <a:pPr marL="609600" indent="-609600">
              <a:lnSpc>
                <a:spcPct val="80000"/>
              </a:lnSpc>
              <a:spcBef>
                <a:spcPct val="20000"/>
              </a:spcBef>
              <a:buClr>
                <a:schemeClr val="accent2"/>
              </a:buClr>
            </a:pPr>
            <a:endParaRPr lang="zh-TW" altLang="en-GB" dirty="0">
              <a:solidFill>
                <a:srgbClr val="000000"/>
              </a:solidFill>
              <a:latin typeface="微軟正黑體" pitchFamily="34" charset="-120"/>
              <a:ea typeface="微軟正黑體" pitchFamily="34" charset="-120"/>
            </a:endParaRPr>
          </a:p>
        </p:txBody>
      </p:sp>
      <p:sp>
        <p:nvSpPr>
          <p:cNvPr id="15" name="Rectangle 48"/>
          <p:cNvSpPr>
            <a:spLocks noChangeArrowheads="1"/>
          </p:cNvSpPr>
          <p:nvPr/>
        </p:nvSpPr>
        <p:spPr bwMode="auto">
          <a:xfrm>
            <a:off x="0" y="4221088"/>
            <a:ext cx="8892480" cy="1872208"/>
          </a:xfrm>
          <a:prstGeom prst="rect">
            <a:avLst/>
          </a:prstGeom>
          <a:noFill/>
          <a:ln w="9525">
            <a:noFill/>
            <a:miter lim="800000"/>
            <a:headEnd/>
            <a:tailEnd/>
          </a:ln>
        </p:spPr>
        <p:txBody>
          <a:bodyPr/>
          <a:lstStyle/>
          <a:p>
            <a:pPr marL="609600" indent="-609600" algn="l">
              <a:lnSpc>
                <a:spcPct val="80000"/>
              </a:lnSpc>
              <a:spcBef>
                <a:spcPct val="20000"/>
              </a:spcBef>
              <a:buClr>
                <a:schemeClr val="accent2"/>
              </a:buClr>
            </a:pPr>
            <a:endParaRPr lang="zh-TW" altLang="en-GB"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8" name="Rectangle 48"/>
          <p:cNvSpPr>
            <a:spLocks noChangeArrowheads="1"/>
          </p:cNvSpPr>
          <p:nvPr/>
        </p:nvSpPr>
        <p:spPr bwMode="auto">
          <a:xfrm>
            <a:off x="0" y="476672"/>
            <a:ext cx="9144000" cy="5184576"/>
          </a:xfrm>
          <a:prstGeom prst="rect">
            <a:avLst/>
          </a:prstGeom>
          <a:noFill/>
          <a:ln w="9525">
            <a:noFill/>
            <a:miter lim="800000"/>
            <a:headEnd/>
            <a:tailEnd/>
          </a:ln>
        </p:spPr>
        <p:txBody>
          <a:bodyPr/>
          <a:lstStyle/>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地盤名稱：</a:t>
            </a:r>
            <a:r>
              <a:rPr lang="zh-TW"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房屋署公共房屋發展計劃安達臣道地盤</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a:t>
            </a:r>
            <a:r>
              <a:rPr lang="zh-TW"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及</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B</a:t>
            </a:r>
            <a:r>
              <a:rPr lang="zh-TW"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第一和第二期</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參賽公司：有利建築有限公司</a:t>
            </a:r>
            <a:r>
              <a:rPr lang="zh-TW"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監督機構：香港房屋委員會</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合約期：</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2013</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年</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3</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月至</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2016</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年</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10</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月</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合約總額：港幣</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47</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億</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主要包括以下項目</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p>
          <a:p>
            <a:pPr marL="628650" indent="-273050" algn="l">
              <a:lnSpc>
                <a:spcPct val="80000"/>
              </a:lnSpc>
              <a:spcBef>
                <a:spcPct val="20000"/>
              </a:spcBef>
              <a:buClr>
                <a:srgbClr val="006600"/>
              </a:buClr>
              <a:buFont typeface="Arial" pitchFamily="34" charset="0"/>
              <a:buChar char="•"/>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興建九座樓高卅至卅四層之公營房屋，合共</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7143</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住宅單位。</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28650" indent="-273050" algn="l">
              <a:lnSpc>
                <a:spcPct val="80000"/>
              </a:lnSpc>
              <a:spcBef>
                <a:spcPct val="20000"/>
              </a:spcBef>
              <a:buClr>
                <a:srgbClr val="006600"/>
              </a:buClr>
              <a:buFont typeface="Arial" pitchFamily="34" charset="0"/>
              <a:buChar char="•"/>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大樓工程包括石屎結構、室內裝修及機電設施安裝。</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28650" indent="-273050" algn="l">
              <a:lnSpc>
                <a:spcPct val="80000"/>
              </a:lnSpc>
              <a:spcBef>
                <a:spcPct val="20000"/>
              </a:spcBef>
              <a:buClr>
                <a:srgbClr val="006600"/>
              </a:buClr>
              <a:buFont typeface="Arial" pitchFamily="34" charset="0"/>
              <a:buChar char="•"/>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大樓地下樓層包括幼稚園、青年中心、日間護老中心、室內公用空間等。</a:t>
            </a:r>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28650" indent="-273050" algn="l">
              <a:lnSpc>
                <a:spcPct val="80000"/>
              </a:lnSpc>
              <a:spcBef>
                <a:spcPct val="20000"/>
              </a:spcBef>
              <a:buClr>
                <a:srgbClr val="006600"/>
              </a:buClr>
              <a:buFont typeface="Arial" pitchFamily="34" charset="0"/>
              <a:buChar char="•"/>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外欄工程包括有蓋行人通道、緊急通道、兒童遊樂場、種植園地、微型森林、水泵房、休憩涼亭、天面綠化系統及渠務工程。</a:t>
            </a:r>
            <a:endParaRPr lang="zh-TW" altLang="en-GB"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endPar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algn="l"/>
            <a:endParaRPr lang="zh-TW"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endParaRPr lang="zh-TW" altLang="en-GB"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16" name="Title 1"/>
          <p:cNvSpPr>
            <a:spLocks noGrp="1"/>
          </p:cNvSpPr>
          <p:nvPr>
            <p:ph type="title"/>
          </p:nvPr>
        </p:nvSpPr>
        <p:spPr>
          <a:xfrm>
            <a:off x="1403648" y="135037"/>
            <a:ext cx="6950968" cy="701675"/>
          </a:xfrm>
        </p:spPr>
        <p:txBody>
          <a:bodyPr/>
          <a:lstStyle/>
          <a:p>
            <a:r>
              <a:rPr lang="zh-TW" altLang="en-US" sz="3200" dirty="0" smtClean="0">
                <a:latin typeface="微軟正黑體" pitchFamily="34" charset="-120"/>
                <a:ea typeface="微軟正黑體" pitchFamily="34" charset="-120"/>
              </a:rPr>
              <a:t>參賽地盤資料</a:t>
            </a:r>
            <a:endParaRPr lang="en-US" altLang="zh-TW" sz="3200" dirty="0">
              <a:latin typeface="微軟正黑體" pitchFamily="34" charset="-120"/>
              <a:ea typeface="微軟正黑體" pitchFamily="34" charset="-120"/>
            </a:endParaRPr>
          </a:p>
        </p:txBody>
      </p:sp>
      <p:sp>
        <p:nvSpPr>
          <p:cNvPr id="1027" name="Rectangle 3"/>
          <p:cNvSpPr>
            <a:spLocks noChangeArrowheads="1"/>
          </p:cNvSpPr>
          <p:nvPr/>
        </p:nvSpPr>
        <p:spPr bwMode="auto">
          <a:xfrm>
            <a:off x="0" y="1052736"/>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36838" algn="ctr"/>
                <a:tab pos="5273675" algn="r"/>
              </a:tabLst>
            </a:pP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參賽項目：</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2015</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hlinkClick r:id="rId4" tooltip="2014 創意工程安全獎"/>
              </a:rPr>
              <a:t>創意工程安全獎 </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安全管理制度，培訓與宣傳類別</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a:t>
            </a:r>
          </a:p>
          <a:p>
            <a:pPr marL="0" marR="0" lvl="0" indent="0" algn="ctr" defTabSz="914400" rtl="0" eaLnBrk="0" fontAlgn="base" latinLnBrk="0" hangingPunct="0">
              <a:lnSpc>
                <a:spcPct val="100000"/>
              </a:lnSpc>
              <a:spcBef>
                <a:spcPct val="0"/>
              </a:spcBef>
              <a:spcAft>
                <a:spcPct val="0"/>
              </a:spcAft>
              <a:buClrTx/>
              <a:buSzTx/>
              <a:buFontTx/>
              <a:buNone/>
              <a:tabLst>
                <a:tab pos="2636838" algn="ctr"/>
                <a:tab pos="5273675" algn="r"/>
              </a:tabLst>
            </a:pP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 </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建築訊息模擬</a:t>
            </a:r>
            <a:r>
              <a:rPr lang="en-US" altLang="zh-TW"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(BIM)</a:t>
            </a:r>
            <a:r>
              <a:rPr lang="zh-TW" altLang="en-US" sz="2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rPr>
              <a:t>應用於天秤安裝工序</a:t>
            </a:r>
          </a:p>
        </p:txBody>
      </p:sp>
      <p:pic>
        <p:nvPicPr>
          <p:cNvPr id="5" name="Slide 1 Ver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534400" y="5726277"/>
            <a:ext cx="609600" cy="609600"/>
          </a:xfrm>
          <a:prstGeom prst="rect">
            <a:avLst/>
          </a:prstGeom>
        </p:spPr>
      </p:pic>
    </p:spTree>
  </p:cSld>
  <p:clrMapOvr>
    <a:masterClrMapping/>
  </p:clrMapOvr>
  <p:transition advTm="36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3266F71E-F81E-4B19-8E08-E21236117020}" type="slidenum">
              <a:rPr lang="en-US" altLang="zh-TW" smtClean="0"/>
              <a:pPr>
                <a:defRPr/>
              </a:pPr>
              <a:t>2</a:t>
            </a:fld>
            <a:endParaRPr lang="en-US" altLang="zh-TW"/>
          </a:p>
        </p:txBody>
      </p:sp>
      <p:sp>
        <p:nvSpPr>
          <p:cNvPr id="12" name="矩形 11"/>
          <p:cNvSpPr/>
          <p:nvPr/>
        </p:nvSpPr>
        <p:spPr>
          <a:xfrm>
            <a:off x="1187624" y="908720"/>
            <a:ext cx="7632848" cy="412421"/>
          </a:xfrm>
          <a:prstGeom prst="rect">
            <a:avLst/>
          </a:prstGeom>
        </p:spPr>
        <p:txBody>
          <a:bodyPr wrap="square">
            <a:spAutoFit/>
          </a:bodyPr>
          <a:lstStyle/>
          <a:p>
            <a:pPr marL="609600" indent="-609600">
              <a:lnSpc>
                <a:spcPct val="80000"/>
              </a:lnSpc>
              <a:spcBef>
                <a:spcPct val="20000"/>
              </a:spcBef>
              <a:buClr>
                <a:schemeClr val="accent2"/>
              </a:buClr>
            </a:pPr>
            <a:endParaRPr lang="zh-TW" altLang="en-GB" dirty="0">
              <a:solidFill>
                <a:srgbClr val="000000"/>
              </a:solidFill>
              <a:latin typeface="微軟正黑體" pitchFamily="34" charset="-120"/>
              <a:ea typeface="微軟正黑體" pitchFamily="34" charset="-120"/>
            </a:endParaRPr>
          </a:p>
        </p:txBody>
      </p:sp>
      <p:sp>
        <p:nvSpPr>
          <p:cNvPr id="15" name="Rectangle 48"/>
          <p:cNvSpPr>
            <a:spLocks noChangeArrowheads="1"/>
          </p:cNvSpPr>
          <p:nvPr/>
        </p:nvSpPr>
        <p:spPr bwMode="auto">
          <a:xfrm>
            <a:off x="0" y="4221088"/>
            <a:ext cx="8892480" cy="1872208"/>
          </a:xfrm>
          <a:prstGeom prst="rect">
            <a:avLst/>
          </a:prstGeom>
          <a:noFill/>
          <a:ln w="9525">
            <a:noFill/>
            <a:miter lim="800000"/>
            <a:headEnd/>
            <a:tailEnd/>
          </a:ln>
        </p:spPr>
        <p:txBody>
          <a:bodyPr/>
          <a:lstStyle/>
          <a:p>
            <a:pPr marL="609600" indent="-609600" algn="l">
              <a:lnSpc>
                <a:spcPct val="80000"/>
              </a:lnSpc>
              <a:spcBef>
                <a:spcPct val="20000"/>
              </a:spcBef>
              <a:buClr>
                <a:schemeClr val="accent2"/>
              </a:buClr>
            </a:pPr>
            <a:endParaRPr lang="zh-TW" altLang="en-GB" sz="1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8" name="Rectangle 48"/>
          <p:cNvSpPr>
            <a:spLocks noChangeArrowheads="1"/>
          </p:cNvSpPr>
          <p:nvPr/>
        </p:nvSpPr>
        <p:spPr bwMode="auto">
          <a:xfrm>
            <a:off x="0" y="476672"/>
            <a:ext cx="9144000" cy="5184576"/>
          </a:xfrm>
          <a:prstGeom prst="rect">
            <a:avLst/>
          </a:prstGeom>
          <a:noFill/>
          <a:ln w="9525">
            <a:noFill/>
            <a:miter lim="800000"/>
            <a:headEnd/>
            <a:tailEnd/>
          </a:ln>
        </p:spPr>
        <p:txBody>
          <a:bodyPr/>
          <a:lstStyle/>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a:p>
            <a:pPr marL="609600" indent="-609600" algn="l">
              <a:lnSpc>
                <a:spcPct val="80000"/>
              </a:lnSpc>
              <a:spcBef>
                <a:spcPct val="20000"/>
              </a:spcBef>
              <a:buClr>
                <a:schemeClr val="accent2"/>
              </a:buClr>
            </a:pPr>
            <a:endParaRPr lang="en-US" altLang="zh-TW" sz="1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16" name="Title 1"/>
          <p:cNvSpPr>
            <a:spLocks noGrp="1"/>
          </p:cNvSpPr>
          <p:nvPr>
            <p:ph type="title"/>
          </p:nvPr>
        </p:nvSpPr>
        <p:spPr>
          <a:xfrm>
            <a:off x="1403648" y="135037"/>
            <a:ext cx="6950968" cy="701675"/>
          </a:xfrm>
        </p:spPr>
        <p:txBody>
          <a:bodyPr/>
          <a:lstStyle/>
          <a:p>
            <a:r>
              <a:rPr lang="zh-TW" altLang="en-US" sz="3200" dirty="0" smtClean="0">
                <a:latin typeface="微軟正黑體" pitchFamily="34" charset="-120"/>
                <a:ea typeface="微軟正黑體" pitchFamily="34" charset="-120"/>
              </a:rPr>
              <a:t>地盤鳥瞰圖</a:t>
            </a:r>
            <a:endParaRPr lang="en-US" altLang="zh-TW" sz="3200" dirty="0">
              <a:latin typeface="微軟正黑體" pitchFamily="34" charset="-120"/>
              <a:ea typeface="微軟正黑體" pitchFamily="34" charset="-120"/>
            </a:endParaRPr>
          </a:p>
        </p:txBody>
      </p:sp>
      <p:pic>
        <p:nvPicPr>
          <p:cNvPr id="1026" name="Picture 2" descr="C:\Users\circlelai\Desktop\Photos from wing\To Cirlce 2015-04-14\site photo\GOPR0234 220.jpg"/>
          <p:cNvPicPr>
            <a:picLocks noChangeAspect="1" noChangeArrowheads="1"/>
          </p:cNvPicPr>
          <p:nvPr/>
        </p:nvPicPr>
        <p:blipFill>
          <a:blip r:embed="rId4" cstate="print"/>
          <a:srcRect/>
          <a:stretch>
            <a:fillRect/>
          </a:stretch>
        </p:blipFill>
        <p:spPr bwMode="auto">
          <a:xfrm>
            <a:off x="179512" y="1052736"/>
            <a:ext cx="8832980" cy="4968552"/>
          </a:xfrm>
          <a:prstGeom prst="rect">
            <a:avLst/>
          </a:prstGeom>
          <a:noFill/>
        </p:spPr>
      </p:pic>
      <p:pic>
        <p:nvPicPr>
          <p:cNvPr id="2" name="Slide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534400" y="5661248"/>
            <a:ext cx="609600" cy="609600"/>
          </a:xfrm>
          <a:prstGeom prst="rect">
            <a:avLst/>
          </a:prstGeom>
        </p:spPr>
      </p:pic>
    </p:spTree>
  </p:cSld>
  <p:clrMapOvr>
    <a:masterClrMapping/>
  </p:clrMapOvr>
  <p:transition advTm="6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8114" cy="701675"/>
          </a:xfrm>
        </p:spPr>
        <p:txBody>
          <a:bodyPr/>
          <a:lstStyle/>
          <a:p>
            <a:r>
              <a:rPr lang="zh-TW" altLang="en-US" dirty="0" smtClean="0">
                <a:latin typeface="微軟正黑體" pitchFamily="34" charset="-120"/>
                <a:ea typeface="微軟正黑體" pitchFamily="34" charset="-120"/>
              </a:rPr>
              <a:t>天秤安裝使用</a:t>
            </a:r>
            <a:r>
              <a:rPr lang="en-US" altLang="zh-TW" dirty="0" smtClean="0">
                <a:latin typeface="微軟正黑體" pitchFamily="34" charset="-120"/>
                <a:ea typeface="微軟正黑體" pitchFamily="34" charset="-120"/>
              </a:rPr>
              <a:t>BIM</a:t>
            </a:r>
            <a:r>
              <a:rPr lang="zh-TW" altLang="en-US" dirty="0" smtClean="0">
                <a:latin typeface="微軟正黑體" pitchFamily="34" charset="-120"/>
                <a:ea typeface="微軟正黑體" pitchFamily="34" charset="-120"/>
              </a:rPr>
              <a:t>管理概念</a:t>
            </a:r>
            <a:endParaRPr lang="zh-TW" altLang="en-US" dirty="0">
              <a:latin typeface="微軟正黑體" pitchFamily="34" charset="-120"/>
              <a:ea typeface="微軟正黑體" pitchFamily="34" charset="-120"/>
            </a:endParaRPr>
          </a:p>
        </p:txBody>
      </p:sp>
      <p:sp>
        <p:nvSpPr>
          <p:cNvPr id="4" name="Slide Number Placeholder 3"/>
          <p:cNvSpPr>
            <a:spLocks noGrp="1"/>
          </p:cNvSpPr>
          <p:nvPr>
            <p:ph type="sldNum" sz="quarter" idx="10"/>
          </p:nvPr>
        </p:nvSpPr>
        <p:spPr/>
        <p:txBody>
          <a:bodyPr/>
          <a:lstStyle/>
          <a:p>
            <a:pPr>
              <a:defRPr/>
            </a:pPr>
            <a:fld id="{0612DD31-444F-4E79-A5FB-3941D2E10C04}" type="slidenum">
              <a:rPr lang="en-US" altLang="zh-TW" smtClean="0"/>
              <a:pPr>
                <a:defRPr/>
              </a:pPr>
              <a:t>3</a:t>
            </a:fld>
            <a:endParaRPr lang="en-US" altLang="zh-TW"/>
          </a:p>
        </p:txBody>
      </p:sp>
      <p:pic>
        <p:nvPicPr>
          <p:cNvPr id="7" name="圖片 6"/>
          <p:cNvPicPr/>
          <p:nvPr/>
        </p:nvPicPr>
        <p:blipFill>
          <a:blip r:embed="rId4" cstate="print"/>
          <a:srcRect t="24571" r="7987" b="6921"/>
          <a:stretch>
            <a:fillRect/>
          </a:stretch>
        </p:blipFill>
        <p:spPr bwMode="auto">
          <a:xfrm>
            <a:off x="3347864" y="2492896"/>
            <a:ext cx="5472608" cy="3528392"/>
          </a:xfrm>
          <a:prstGeom prst="rect">
            <a:avLst/>
          </a:prstGeom>
          <a:ln>
            <a:noFill/>
          </a:ln>
          <a:effectLst>
            <a:outerShdw blurRad="292100" dist="139700" dir="2700000" algn="tl" rotWithShape="0">
              <a:srgbClr val="333333">
                <a:alpha val="65000"/>
              </a:srgbClr>
            </a:outerShdw>
          </a:effectLst>
        </p:spPr>
      </p:pic>
      <p:sp>
        <p:nvSpPr>
          <p:cNvPr id="9217" name="Rectangle 1"/>
          <p:cNvSpPr>
            <a:spLocks noChangeArrowheads="1"/>
          </p:cNvSpPr>
          <p:nvPr/>
        </p:nvSpPr>
        <p:spPr bwMode="auto">
          <a:xfrm>
            <a:off x="0" y="1052736"/>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en-US" sz="1800" dirty="0" smtClean="0">
                <a:solidFill>
                  <a:srgbClr val="006600"/>
                </a:solidFill>
                <a:latin typeface="微軟正黑體" pitchFamily="34" charset="-120"/>
                <a:ea typeface="微軟正黑體" pitchFamily="34" charset="-120"/>
                <a:cs typeface="Arial Unicode MS" pitchFamily="34" charset="-120"/>
              </a:rPr>
              <a:t>隨著科技的發展，建築訊息模擬</a:t>
            </a:r>
            <a:r>
              <a:rPr lang="en-US" altLang="zh-TW" sz="1800" dirty="0" smtClean="0">
                <a:solidFill>
                  <a:srgbClr val="006600"/>
                </a:solidFill>
                <a:latin typeface="微軟正黑體" pitchFamily="34" charset="-120"/>
                <a:ea typeface="微軟正黑體" pitchFamily="34" charset="-120"/>
                <a:cs typeface="Arial Unicode MS" pitchFamily="34" charset="-120"/>
              </a:rPr>
              <a:t>(BIM)</a:t>
            </a:r>
            <a:r>
              <a:rPr lang="zh-TW" altLang="en-US" sz="1800" dirty="0" smtClean="0">
                <a:solidFill>
                  <a:srgbClr val="006600"/>
                </a:solidFill>
                <a:latin typeface="微軟正黑體" pitchFamily="34" charset="-120"/>
                <a:ea typeface="微軟正黑體" pitchFamily="34" charset="-120"/>
                <a:cs typeface="Arial Unicode MS" pitchFamily="34" charset="-120"/>
              </a:rPr>
              <a:t>能提供各類適切的資訊，可協助決策者做出準確的判斷，採用建築訊息模擬</a:t>
            </a:r>
            <a:r>
              <a:rPr lang="en-US" altLang="zh-TW" sz="1800" dirty="0" smtClean="0">
                <a:solidFill>
                  <a:srgbClr val="006600"/>
                </a:solidFill>
                <a:latin typeface="微軟正黑體" pitchFamily="34" charset="-120"/>
                <a:ea typeface="微軟正黑體" pitchFamily="34" charset="-120"/>
                <a:cs typeface="Arial Unicode MS" pitchFamily="34" charset="-120"/>
              </a:rPr>
              <a:t>(BIM)</a:t>
            </a:r>
            <a:r>
              <a:rPr lang="zh-TW" altLang="en-US" sz="1800" dirty="0" smtClean="0">
                <a:solidFill>
                  <a:srgbClr val="006600"/>
                </a:solidFill>
                <a:latin typeface="微軟正黑體" pitchFamily="34" charset="-120"/>
                <a:ea typeface="微軟正黑體" pitchFamily="34" charset="-120"/>
                <a:cs typeface="Arial Unicode MS" pitchFamily="34" charset="-120"/>
              </a:rPr>
              <a:t>的協助，能在工程設計初期提供大量減少設計團隊成員所產生的各類錯誤，電腦系統能用衝突檢測的功能，用圖形表達的方式，知會查詢的人員關於各類的構件在空間中彼此衝突或干涉情形的詳細訊息。</a:t>
            </a:r>
          </a:p>
        </p:txBody>
      </p:sp>
      <p:sp>
        <p:nvSpPr>
          <p:cNvPr id="9" name="矩形 8"/>
          <p:cNvSpPr/>
          <p:nvPr/>
        </p:nvSpPr>
        <p:spPr>
          <a:xfrm>
            <a:off x="0" y="2420888"/>
            <a:ext cx="3131840" cy="1754326"/>
          </a:xfrm>
          <a:prstGeom prst="rect">
            <a:avLst/>
          </a:prstGeom>
        </p:spPr>
        <p:txBody>
          <a:bodyPr wrap="square">
            <a:spAutoFit/>
          </a:bodyPr>
          <a:lstStyle/>
          <a:p>
            <a:pPr algn="l"/>
            <a:r>
              <a:rPr lang="zh-TW" altLang="zh-TW" sz="1800" dirty="0" smtClean="0">
                <a:solidFill>
                  <a:srgbClr val="006600"/>
                </a:solidFill>
                <a:latin typeface="微軟正黑體" pitchFamily="34" charset="-120"/>
                <a:ea typeface="微軟正黑體" pitchFamily="34" charset="-120"/>
                <a:cs typeface="Arial Unicode MS" pitchFamily="34" charset="-120"/>
              </a:rPr>
              <a:t>安達臣地盤施工團隊，除了應用建築訊息模擬</a:t>
            </a:r>
            <a:r>
              <a:rPr lang="en-US" altLang="zh-TW" sz="1800" dirty="0" smtClean="0">
                <a:solidFill>
                  <a:srgbClr val="006600"/>
                </a:solidFill>
                <a:latin typeface="微軟正黑體" pitchFamily="34" charset="-120"/>
                <a:ea typeface="微軟正黑體" pitchFamily="34" charset="-120"/>
                <a:cs typeface="Arial Unicode MS" pitchFamily="34" charset="-120"/>
              </a:rPr>
              <a:t>(BIM)</a:t>
            </a:r>
            <a:r>
              <a:rPr lang="zh-TW" altLang="zh-TW" sz="1800" dirty="0" smtClean="0">
                <a:solidFill>
                  <a:srgbClr val="006600"/>
                </a:solidFill>
                <a:latin typeface="微軟正黑體" pitchFamily="34" charset="-120"/>
                <a:ea typeface="微軟正黑體" pitchFamily="34" charset="-120"/>
                <a:cs typeface="Arial Unicode MS" pitchFamily="34" charset="-120"/>
              </a:rPr>
              <a:t>於工程上，亦對一些高危的工程活動，例如安裝天秤工序，設計了特定建築訊息模擬</a:t>
            </a:r>
            <a:r>
              <a:rPr lang="en-US" altLang="zh-TW" sz="1800" dirty="0" smtClean="0">
                <a:solidFill>
                  <a:srgbClr val="006600"/>
                </a:solidFill>
                <a:latin typeface="微軟正黑體" pitchFamily="34" charset="-120"/>
                <a:ea typeface="微軟正黑體" pitchFamily="34" charset="-120"/>
                <a:cs typeface="Arial Unicode MS" pitchFamily="34" charset="-120"/>
              </a:rPr>
              <a:t>(BIM)</a:t>
            </a:r>
            <a:r>
              <a:rPr lang="zh-TW" altLang="en-US" sz="1800" dirty="0" smtClean="0">
                <a:solidFill>
                  <a:srgbClr val="006600"/>
                </a:solidFill>
                <a:latin typeface="微軟正黑體" pitchFamily="34" charset="-120"/>
                <a:ea typeface="微軟正黑體" pitchFamily="34" charset="-120"/>
                <a:cs typeface="Arial Unicode MS" pitchFamily="34" charset="-120"/>
              </a:rPr>
              <a:t>。</a:t>
            </a:r>
          </a:p>
        </p:txBody>
      </p:sp>
      <p:pic>
        <p:nvPicPr>
          <p:cNvPr id="3" name="Slide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534400" y="5716488"/>
            <a:ext cx="609600" cy="609600"/>
          </a:xfrm>
          <a:prstGeom prst="rect">
            <a:avLst/>
          </a:prstGeom>
        </p:spPr>
      </p:pic>
    </p:spTree>
    <p:extLst>
      <p:ext uri="{BB962C8B-B14F-4D97-AF65-F5344CB8AC3E}">
        <p14:creationId xmlns:p14="http://schemas.microsoft.com/office/powerpoint/2010/main" val="2649294677"/>
      </p:ext>
    </p:extLst>
  </p:cSld>
  <p:clrMapOvr>
    <a:masterClrMapping/>
  </p:clrMapOvr>
  <p:transition advTm="3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
            <a:ext cx="7740352" cy="836712"/>
          </a:xfrm>
        </p:spPr>
        <p:txBody>
          <a:bodyPr/>
          <a:lstStyle/>
          <a:p>
            <a:r>
              <a:rPr lang="zh-TW" altLang="zh-TW" sz="2800" dirty="0" smtClean="0">
                <a:solidFill>
                  <a:srgbClr val="003300"/>
                </a:solidFill>
                <a:latin typeface="微軟正黑體" pitchFamily="34" charset="-120"/>
                <a:ea typeface="微軟正黑體" pitchFamily="34" charset="-120"/>
              </a:rPr>
              <a:t>建築訊息模擬</a:t>
            </a:r>
            <a:r>
              <a:rPr lang="en-US" altLang="zh-TW" sz="2800" dirty="0" smtClean="0">
                <a:solidFill>
                  <a:srgbClr val="003300"/>
                </a:solidFill>
                <a:latin typeface="微軟正黑體" pitchFamily="34" charset="-120"/>
                <a:ea typeface="微軟正黑體" pitchFamily="34" charset="-120"/>
              </a:rPr>
              <a:t>(BIM)</a:t>
            </a:r>
            <a:r>
              <a:rPr lang="zh-TW" altLang="zh-TW" sz="2800" dirty="0" smtClean="0">
                <a:solidFill>
                  <a:srgbClr val="003300"/>
                </a:solidFill>
                <a:latin typeface="微軟正黑體" pitchFamily="34" charset="-120"/>
                <a:ea typeface="微軟正黑體" pitchFamily="34" charset="-120"/>
              </a:rPr>
              <a:t>應用於天秤安裝工序</a:t>
            </a:r>
          </a:p>
        </p:txBody>
      </p:sp>
      <p:sp>
        <p:nvSpPr>
          <p:cNvPr id="4" name="Slide Number Placeholder 3"/>
          <p:cNvSpPr>
            <a:spLocks noGrp="1"/>
          </p:cNvSpPr>
          <p:nvPr>
            <p:ph type="sldNum" sz="quarter" idx="10"/>
          </p:nvPr>
        </p:nvSpPr>
        <p:spPr/>
        <p:txBody>
          <a:bodyPr/>
          <a:lstStyle/>
          <a:p>
            <a:pPr>
              <a:defRPr/>
            </a:pPr>
            <a:fld id="{0612DD31-444F-4E79-A5FB-3941D2E10C04}" type="slidenum">
              <a:rPr lang="en-US" altLang="zh-TW" smtClean="0"/>
              <a:pPr>
                <a:defRPr/>
              </a:pPr>
              <a:t>4</a:t>
            </a:fld>
            <a:endParaRPr lang="en-US" altLang="zh-TW"/>
          </a:p>
        </p:txBody>
      </p:sp>
      <p:pic>
        <p:nvPicPr>
          <p:cNvPr id="18" name="圖片 17"/>
          <p:cNvPicPr/>
          <p:nvPr/>
        </p:nvPicPr>
        <p:blipFill>
          <a:blip r:embed="rId4" cstate="print"/>
          <a:srcRect t="24571" r="7987" b="6921"/>
          <a:stretch>
            <a:fillRect/>
          </a:stretch>
        </p:blipFill>
        <p:spPr bwMode="auto">
          <a:xfrm>
            <a:off x="6372200" y="1556792"/>
            <a:ext cx="2448272"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圖片 18" descr="C:\Users\logantao\Desktop\1111\DSC01631 - 複製.JPG"/>
          <p:cNvPicPr/>
          <p:nvPr/>
        </p:nvPicPr>
        <p:blipFill>
          <a:blip r:embed="rId5" cstate="print"/>
          <a:srcRect/>
          <a:stretch>
            <a:fillRect/>
          </a:stretch>
        </p:blipFill>
        <p:spPr bwMode="auto">
          <a:xfrm>
            <a:off x="5940152" y="4581128"/>
            <a:ext cx="2304256" cy="1728192"/>
          </a:xfrm>
          <a:prstGeom prst="roundRect">
            <a:avLst/>
          </a:prstGeom>
          <a:noFill/>
          <a:ln w="9525">
            <a:noFill/>
            <a:miter lim="800000"/>
            <a:headEnd/>
            <a:tailEnd/>
          </a:ln>
          <a:effectLst>
            <a:reflection blurRad="6350" stA="52000" endA="300" endPos="35000" dir="5400000" sy="-100000" algn="bl" rotWithShape="0"/>
          </a:effectLst>
        </p:spPr>
      </p:pic>
      <p:pic>
        <p:nvPicPr>
          <p:cNvPr id="20" name="圖片 19" descr="N:\YLC-ARAB\Z-SF_Safety_Document\Z-SF99_Miscellaneous\45 Tower Crane Information\Block 9\Logan Photo\BIM\DSC01630.JPG"/>
          <p:cNvPicPr/>
          <p:nvPr/>
        </p:nvPicPr>
        <p:blipFill>
          <a:blip r:embed="rId6" cstate="print"/>
          <a:srcRect/>
          <a:stretch>
            <a:fillRect/>
          </a:stretch>
        </p:blipFill>
        <p:spPr bwMode="auto">
          <a:xfrm>
            <a:off x="3347864" y="4581128"/>
            <a:ext cx="2232248" cy="1728192"/>
          </a:xfrm>
          <a:prstGeom prst="roundRect">
            <a:avLst/>
          </a:prstGeom>
          <a:noFill/>
          <a:ln w="9525">
            <a:noFill/>
            <a:miter lim="800000"/>
            <a:headEnd/>
            <a:tailEnd/>
          </a:ln>
          <a:effectLst>
            <a:reflection blurRad="6350" stA="52000" endA="300" endPos="35000" dir="5400000" sy="-100000" algn="bl" rotWithShape="0"/>
          </a:effectLst>
        </p:spPr>
      </p:pic>
      <p:pic>
        <p:nvPicPr>
          <p:cNvPr id="21" name="圖片 20" descr="N:\YLC-ARAB\Z-SF_Safety_Document\Z-SF99_Miscellaneous\45 Tower Crane Information\Block 9\Logan Photo\20150226_150427 - 複製.jpg"/>
          <p:cNvPicPr/>
          <p:nvPr/>
        </p:nvPicPr>
        <p:blipFill>
          <a:blip r:embed="rId7" cstate="print"/>
          <a:srcRect/>
          <a:stretch>
            <a:fillRect/>
          </a:stretch>
        </p:blipFill>
        <p:spPr bwMode="auto">
          <a:xfrm>
            <a:off x="539552" y="4581128"/>
            <a:ext cx="2232248"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圖片 21"/>
          <p:cNvPicPr/>
          <p:nvPr/>
        </p:nvPicPr>
        <p:blipFill>
          <a:blip r:embed="rId8" cstate="print"/>
          <a:srcRect l="24192" t="8778" r="22664" b="4303"/>
          <a:stretch>
            <a:fillRect/>
          </a:stretch>
        </p:blipFill>
        <p:spPr bwMode="auto">
          <a:xfrm>
            <a:off x="899592" y="2132856"/>
            <a:ext cx="1512168"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AutoShape 29"/>
          <p:cNvSpPr>
            <a:spLocks noChangeArrowheads="1"/>
          </p:cNvSpPr>
          <p:nvPr/>
        </p:nvSpPr>
        <p:spPr bwMode="auto">
          <a:xfrm>
            <a:off x="2267744" y="2708920"/>
            <a:ext cx="863600"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lgn="ctr">
            <a:solidFill>
              <a:srgbClr val="008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endParaRPr lang="zh-TW" altLang="en-US"/>
          </a:p>
        </p:txBody>
      </p:sp>
      <p:sp>
        <p:nvSpPr>
          <p:cNvPr id="25" name="AutoShape 29"/>
          <p:cNvSpPr>
            <a:spLocks noChangeArrowheads="1"/>
          </p:cNvSpPr>
          <p:nvPr/>
        </p:nvSpPr>
        <p:spPr bwMode="auto">
          <a:xfrm>
            <a:off x="5364088" y="2420888"/>
            <a:ext cx="863600"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lgn="ctr">
            <a:solidFill>
              <a:srgbClr val="008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endParaRPr lang="zh-TW" altLang="en-US"/>
          </a:p>
        </p:txBody>
      </p:sp>
      <p:sp>
        <p:nvSpPr>
          <p:cNvPr id="26" name="AutoShape 18"/>
          <p:cNvSpPr>
            <a:spLocks noChangeArrowheads="1"/>
          </p:cNvSpPr>
          <p:nvPr/>
        </p:nvSpPr>
        <p:spPr bwMode="auto">
          <a:xfrm>
            <a:off x="7740352" y="3140968"/>
            <a:ext cx="1187450" cy="1584325"/>
          </a:xfrm>
          <a:prstGeom prst="curvedLeftArrow">
            <a:avLst>
              <a:gd name="adj1" fmla="val 26684"/>
              <a:gd name="adj2" fmla="val 53369"/>
              <a:gd name="adj3" fmla="val 33333"/>
            </a:avLst>
          </a:prstGeom>
          <a:solidFill>
            <a:schemeClr val="accent1"/>
          </a:solidFill>
          <a:ln w="9525">
            <a:solidFill>
              <a:schemeClr val="tx1"/>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endParaRPr lang="zh-TW" altLang="en-US"/>
          </a:p>
        </p:txBody>
      </p:sp>
      <p:sp>
        <p:nvSpPr>
          <p:cNvPr id="27" name="AutoShape 30"/>
          <p:cNvSpPr>
            <a:spLocks noChangeArrowheads="1"/>
          </p:cNvSpPr>
          <p:nvPr/>
        </p:nvSpPr>
        <p:spPr bwMode="auto">
          <a:xfrm>
            <a:off x="5508104" y="5085184"/>
            <a:ext cx="720079" cy="504056"/>
          </a:xfrm>
          <a:prstGeom prst="leftArrow">
            <a:avLst>
              <a:gd name="adj1" fmla="val 50000"/>
              <a:gd name="adj2" fmla="val 54029"/>
            </a:avLst>
          </a:prstGeom>
          <a:solidFill>
            <a:srgbClr val="008000"/>
          </a:solidFill>
          <a:ln w="38100" algn="ctr">
            <a:noFill/>
            <a:prstDash val="sysDot"/>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endParaRPr lang="zh-TW" altLang="en-US"/>
          </a:p>
        </p:txBody>
      </p:sp>
      <p:sp>
        <p:nvSpPr>
          <p:cNvPr id="1026" name="AutoShape 2"/>
          <p:cNvSpPr>
            <a:spLocks noChangeArrowheads="1"/>
          </p:cNvSpPr>
          <p:nvPr/>
        </p:nvSpPr>
        <p:spPr bwMode="auto">
          <a:xfrm>
            <a:off x="179512" y="2996952"/>
            <a:ext cx="755576" cy="151216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548DD4"/>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30" name="文字方塊 29"/>
          <p:cNvSpPr txBox="1"/>
          <p:nvPr/>
        </p:nvSpPr>
        <p:spPr>
          <a:xfrm>
            <a:off x="179512" y="908720"/>
            <a:ext cx="8964488" cy="646331"/>
          </a:xfrm>
          <a:prstGeom prst="rect">
            <a:avLst/>
          </a:prstGeom>
          <a:noFill/>
        </p:spPr>
        <p:txBody>
          <a:bodyPr wrap="square" rtlCol="0">
            <a:spAutoFit/>
          </a:bodyPr>
          <a:lstStyle/>
          <a:p>
            <a:pPr algn="l" eaLnBrk="0" hangingPunct="0"/>
            <a:r>
              <a:rPr lang="zh-TW" altLang="zh-TW" sz="1200" dirty="0">
                <a:solidFill>
                  <a:srgbClr val="006600"/>
                </a:solidFill>
                <a:latin typeface="微軟正黑體" pitchFamily="34" charset="-120"/>
                <a:ea typeface="微軟正黑體" pitchFamily="34" charset="-120"/>
                <a:cs typeface="Arial Unicode MS" pitchFamily="34" charset="-120"/>
              </a:rPr>
              <a:t>地盤決議建立了風險評估及建築訊息模擬</a:t>
            </a:r>
            <a:r>
              <a:rPr lang="en-US" altLang="zh-TW" sz="1200" dirty="0">
                <a:solidFill>
                  <a:srgbClr val="006600"/>
                </a:solidFill>
                <a:latin typeface="微軟正黑體" pitchFamily="34" charset="-120"/>
                <a:ea typeface="微軟正黑體" pitchFamily="34" charset="-120"/>
                <a:cs typeface="Arial Unicode MS" pitchFamily="34" charset="-120"/>
              </a:rPr>
              <a:t>(BIM)</a:t>
            </a:r>
            <a:r>
              <a:rPr lang="zh-TW" altLang="zh-TW" sz="1200" dirty="0">
                <a:solidFill>
                  <a:srgbClr val="006600"/>
                </a:solidFill>
                <a:latin typeface="微軟正黑體" pitchFamily="34" charset="-120"/>
                <a:ea typeface="微軟正黑體" pitchFamily="34" charset="-120"/>
                <a:cs typeface="Arial Unicode MS" pitchFamily="34" charset="-120"/>
              </a:rPr>
              <a:t>團隊，成員包括工程經理、駐地盤工程師、安裝天秤監督工程師、安裝天秤合資格人士、建築訊息模擬</a:t>
            </a:r>
            <a:r>
              <a:rPr lang="en-US" altLang="zh-TW" sz="1200" dirty="0">
                <a:solidFill>
                  <a:srgbClr val="006600"/>
                </a:solidFill>
                <a:latin typeface="微軟正黑體" pitchFamily="34" charset="-120"/>
                <a:ea typeface="微軟正黑體" pitchFamily="34" charset="-120"/>
                <a:cs typeface="Arial Unicode MS" pitchFamily="34" charset="-120"/>
              </a:rPr>
              <a:t>(BIM)</a:t>
            </a:r>
            <a:r>
              <a:rPr lang="zh-TW" altLang="zh-TW" sz="1200" dirty="0">
                <a:solidFill>
                  <a:srgbClr val="006600"/>
                </a:solidFill>
                <a:latin typeface="微軟正黑體" pitchFamily="34" charset="-120"/>
                <a:ea typeface="微軟正黑體" pitchFamily="34" charset="-120"/>
                <a:cs typeface="Arial Unicode MS" pitchFamily="34" charset="-120"/>
              </a:rPr>
              <a:t>主管、總管、機械總管、行業主管及安全主任等，進行了安裝天秤建築訊息模擬</a:t>
            </a:r>
            <a:r>
              <a:rPr lang="en-US" altLang="zh-TW" sz="1200" dirty="0">
                <a:solidFill>
                  <a:srgbClr val="006600"/>
                </a:solidFill>
                <a:latin typeface="微軟正黑體" pitchFamily="34" charset="-120"/>
                <a:ea typeface="微軟正黑體" pitchFamily="34" charset="-120"/>
                <a:cs typeface="Arial Unicode MS" pitchFamily="34" charset="-120"/>
              </a:rPr>
              <a:t>(BIM)</a:t>
            </a:r>
            <a:r>
              <a:rPr lang="zh-TW" altLang="zh-TW" sz="1200" dirty="0">
                <a:solidFill>
                  <a:srgbClr val="006600"/>
                </a:solidFill>
                <a:latin typeface="微軟正黑體" pitchFamily="34" charset="-120"/>
                <a:ea typeface="微軟正黑體" pitchFamily="34" charset="-120"/>
                <a:cs typeface="Arial Unicode MS" pitchFamily="34" charset="-120"/>
              </a:rPr>
              <a:t>，並切實地在地盤內使用。</a:t>
            </a:r>
          </a:p>
        </p:txBody>
      </p:sp>
      <p:sp>
        <p:nvSpPr>
          <p:cNvPr id="33" name="AutoShape 9"/>
          <p:cNvSpPr>
            <a:spLocks noChangeArrowheads="1"/>
          </p:cNvSpPr>
          <p:nvPr/>
        </p:nvSpPr>
        <p:spPr bwMode="auto">
          <a:xfrm>
            <a:off x="2051720" y="1484784"/>
            <a:ext cx="1152128" cy="1152128"/>
          </a:xfrm>
          <a:prstGeom prst="star8">
            <a:avLst>
              <a:gd name="adj" fmla="val 38250"/>
            </a:avLst>
          </a:prstGeom>
          <a:solidFill>
            <a:srgbClr val="FFFF00"/>
          </a:solidFill>
          <a:ln w="9525">
            <a:solidFill>
              <a:srgbClr val="FF0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r>
              <a:rPr lang="zh-TW" altLang="en-US"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施工方案</a:t>
            </a:r>
            <a:endParaRPr lang="zh-TW" alt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endParaRPr>
          </a:p>
        </p:txBody>
      </p:sp>
      <p:pic>
        <p:nvPicPr>
          <p:cNvPr id="35" name="圖片 34" descr="H:\For submission\IMG_2525 - 複製.JPG"/>
          <p:cNvPicPr/>
          <p:nvPr/>
        </p:nvPicPr>
        <p:blipFill>
          <a:blip r:embed="rId9" cstate="print"/>
          <a:srcRect/>
          <a:stretch>
            <a:fillRect/>
          </a:stretch>
        </p:blipFill>
        <p:spPr bwMode="auto">
          <a:xfrm>
            <a:off x="6084168" y="2852936"/>
            <a:ext cx="1440160" cy="1008112"/>
          </a:xfrm>
          <a:prstGeom prst="roundRect">
            <a:avLst/>
          </a:prstGeom>
          <a:solidFill>
            <a:srgbClr val="FFFFFF">
              <a:shade val="85000"/>
            </a:srgbClr>
          </a:solidFill>
          <a:ln>
            <a:noFill/>
          </a:ln>
          <a:effectLst>
            <a:reflection blurRad="12700" stA="38000" endPos="28000" dist="5000" dir="5400000" sy="-100000" algn="bl" rotWithShape="0"/>
          </a:effectLst>
        </p:spPr>
      </p:pic>
      <p:sp>
        <p:nvSpPr>
          <p:cNvPr id="36" name="AutoShape 9"/>
          <p:cNvSpPr>
            <a:spLocks noChangeArrowheads="1"/>
          </p:cNvSpPr>
          <p:nvPr/>
        </p:nvSpPr>
        <p:spPr bwMode="auto">
          <a:xfrm>
            <a:off x="7991872" y="1484784"/>
            <a:ext cx="1152128" cy="1224135"/>
          </a:xfrm>
          <a:prstGeom prst="star8">
            <a:avLst>
              <a:gd name="adj" fmla="val 38250"/>
            </a:avLst>
          </a:prstGeom>
          <a:solidFill>
            <a:srgbClr val="FFFF00"/>
          </a:solidFill>
          <a:ln w="9525">
            <a:solidFill>
              <a:srgbClr val="FF0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r>
              <a:rPr lang="zh-TW" altLang="en-US"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製作</a:t>
            </a:r>
            <a:r>
              <a:rPr lang="en-US" altLang="zh-TW"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BIM</a:t>
            </a:r>
            <a:endParaRPr lang="zh-TW" alt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endParaRPr>
          </a:p>
        </p:txBody>
      </p:sp>
      <p:sp>
        <p:nvSpPr>
          <p:cNvPr id="37" name="AutoShape 9"/>
          <p:cNvSpPr>
            <a:spLocks noChangeArrowheads="1"/>
          </p:cNvSpPr>
          <p:nvPr/>
        </p:nvSpPr>
        <p:spPr bwMode="auto">
          <a:xfrm>
            <a:off x="4788024" y="3861048"/>
            <a:ext cx="1080120" cy="1080120"/>
          </a:xfrm>
          <a:prstGeom prst="star8">
            <a:avLst>
              <a:gd name="adj" fmla="val 38250"/>
            </a:avLst>
          </a:prstGeom>
          <a:solidFill>
            <a:srgbClr val="FFFF00"/>
          </a:solidFill>
          <a:ln w="9525">
            <a:solidFill>
              <a:srgbClr val="FF0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r>
              <a:rPr lang="zh-TW" altLang="en-US"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訓練工人</a:t>
            </a:r>
            <a:endParaRPr lang="zh-TW" alt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endParaRPr>
          </a:p>
        </p:txBody>
      </p:sp>
      <p:sp>
        <p:nvSpPr>
          <p:cNvPr id="38" name="AutoShape 30"/>
          <p:cNvSpPr>
            <a:spLocks noChangeArrowheads="1"/>
          </p:cNvSpPr>
          <p:nvPr/>
        </p:nvSpPr>
        <p:spPr bwMode="auto">
          <a:xfrm>
            <a:off x="2699792" y="5085184"/>
            <a:ext cx="720079" cy="504056"/>
          </a:xfrm>
          <a:prstGeom prst="leftArrow">
            <a:avLst>
              <a:gd name="adj1" fmla="val 50000"/>
              <a:gd name="adj2" fmla="val 54029"/>
            </a:avLst>
          </a:prstGeom>
          <a:solidFill>
            <a:srgbClr val="008000"/>
          </a:solidFill>
          <a:ln w="38100" algn="ctr">
            <a:noFill/>
            <a:prstDash val="sysDot"/>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endParaRPr lang="zh-TW" altLang="en-US"/>
          </a:p>
        </p:txBody>
      </p:sp>
      <p:sp>
        <p:nvSpPr>
          <p:cNvPr id="39" name="AutoShape 9"/>
          <p:cNvSpPr>
            <a:spLocks noChangeArrowheads="1"/>
          </p:cNvSpPr>
          <p:nvPr/>
        </p:nvSpPr>
        <p:spPr bwMode="auto">
          <a:xfrm>
            <a:off x="-180528" y="4509120"/>
            <a:ext cx="1224136" cy="1224136"/>
          </a:xfrm>
          <a:prstGeom prst="star8">
            <a:avLst>
              <a:gd name="adj" fmla="val 38250"/>
            </a:avLst>
          </a:prstGeom>
          <a:solidFill>
            <a:srgbClr val="FFFF00"/>
          </a:solidFill>
          <a:ln w="9525">
            <a:solidFill>
              <a:srgbClr val="FF0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r>
              <a:rPr lang="zh-TW" altLang="en-US"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持續檢討</a:t>
            </a:r>
            <a:endParaRPr lang="zh-TW" alt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endParaRPr>
          </a:p>
        </p:txBody>
      </p:sp>
      <p:sp>
        <p:nvSpPr>
          <p:cNvPr id="40" name="AutoShape 9"/>
          <p:cNvSpPr>
            <a:spLocks noChangeArrowheads="1"/>
          </p:cNvSpPr>
          <p:nvPr/>
        </p:nvSpPr>
        <p:spPr bwMode="auto">
          <a:xfrm>
            <a:off x="6732240" y="3645024"/>
            <a:ext cx="1224136" cy="1152128"/>
          </a:xfrm>
          <a:prstGeom prst="star8">
            <a:avLst>
              <a:gd name="adj" fmla="val 38250"/>
            </a:avLst>
          </a:prstGeom>
          <a:solidFill>
            <a:srgbClr val="FFFF00"/>
          </a:solidFill>
          <a:ln w="9525">
            <a:solidFill>
              <a:srgbClr val="FF0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r>
              <a:rPr lang="zh-TW" altLang="en-US"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施工講解</a:t>
            </a:r>
            <a:endParaRPr lang="zh-TW" alt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endParaRPr>
          </a:p>
        </p:txBody>
      </p:sp>
      <p:sp>
        <p:nvSpPr>
          <p:cNvPr id="41" name="AutoShape 9"/>
          <p:cNvSpPr>
            <a:spLocks noChangeArrowheads="1"/>
          </p:cNvSpPr>
          <p:nvPr/>
        </p:nvSpPr>
        <p:spPr bwMode="auto">
          <a:xfrm>
            <a:off x="1835696" y="3933056"/>
            <a:ext cx="1224136" cy="1224136"/>
          </a:xfrm>
          <a:prstGeom prst="star8">
            <a:avLst>
              <a:gd name="adj" fmla="val 38250"/>
            </a:avLst>
          </a:prstGeom>
          <a:solidFill>
            <a:srgbClr val="FFFF00"/>
          </a:solidFill>
          <a:ln w="9525">
            <a:solidFill>
              <a:srgbClr val="FF0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r>
              <a:rPr lang="zh-TW" altLang="en-US"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現場指導</a:t>
            </a:r>
            <a:endParaRPr lang="zh-TW" alt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endParaRPr>
          </a:p>
        </p:txBody>
      </p:sp>
      <p:pic>
        <p:nvPicPr>
          <p:cNvPr id="3" name="Picture 2" descr="C:\Users\circlelai\Desktop\Work file\Promotion 2015\建造業安全推廣2015\ISIA 2015 Submission\Photos\DSCN2752.JPG"/>
          <p:cNvPicPr>
            <a:picLocks noChangeAspect="1" noChangeArrowheads="1"/>
          </p:cNvPicPr>
          <p:nvPr/>
        </p:nvPicPr>
        <p:blipFill>
          <a:blip r:embed="rId10" cstate="print"/>
          <a:srcRect/>
          <a:stretch>
            <a:fillRect/>
          </a:stretch>
        </p:blipFill>
        <p:spPr bwMode="auto">
          <a:xfrm>
            <a:off x="3059832" y="2204864"/>
            <a:ext cx="2304256"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AutoShape 9"/>
          <p:cNvSpPr>
            <a:spLocks noChangeArrowheads="1"/>
          </p:cNvSpPr>
          <p:nvPr/>
        </p:nvSpPr>
        <p:spPr bwMode="auto">
          <a:xfrm>
            <a:off x="4716016" y="1412776"/>
            <a:ext cx="1152128" cy="1152128"/>
          </a:xfrm>
          <a:prstGeom prst="star8">
            <a:avLst>
              <a:gd name="adj" fmla="val 38250"/>
            </a:avLst>
          </a:prstGeom>
          <a:solidFill>
            <a:srgbClr val="FFFF00"/>
          </a:solidFill>
          <a:ln w="9525">
            <a:solidFill>
              <a:srgbClr val="FF0000"/>
            </a:solidFill>
            <a:miter lim="800000"/>
            <a:headEnd/>
            <a:tailEnd/>
          </a:ln>
          <a:effectLst/>
        </p:spPr>
        <p:txBody>
          <a:bodyPr wrap="none" anchor="ctr"/>
          <a:lstStyle>
            <a:defPPr>
              <a:defRPr lang="en-US"/>
            </a:defPPr>
            <a:lvl1pPr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1pPr>
            <a:lvl2pPr marL="4572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2pPr>
            <a:lvl3pPr marL="9144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3pPr>
            <a:lvl4pPr marL="13716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4pPr>
            <a:lvl5pPr marL="1828800" algn="ctr" rtl="0" fontAlgn="base">
              <a:spcBef>
                <a:spcPct val="0"/>
              </a:spcBef>
              <a:spcAft>
                <a:spcPct val="0"/>
              </a:spcAft>
              <a:defRPr kumimoji="1" sz="1200" kern="1200">
                <a:solidFill>
                  <a:schemeClr val="tx1"/>
                </a:solidFill>
                <a:latin typeface="Tahoma" pitchFamily="34" charset="0"/>
                <a:ea typeface="Arial Unicode MS" pitchFamily="34" charset="-120"/>
                <a:cs typeface="Arial Unicode MS" pitchFamily="34" charset="-120"/>
              </a:defRPr>
            </a:lvl5pPr>
            <a:lvl6pPr marL="22860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6pPr>
            <a:lvl7pPr marL="27432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7pPr>
            <a:lvl8pPr marL="32004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8pPr>
            <a:lvl9pPr marL="3657600" algn="l" defTabSz="914400" rtl="0" eaLnBrk="1" latinLnBrk="0" hangingPunct="1">
              <a:defRPr kumimoji="1" sz="1200" kern="1200">
                <a:solidFill>
                  <a:schemeClr val="tx1"/>
                </a:solidFill>
                <a:latin typeface="Tahoma" pitchFamily="34" charset="0"/>
                <a:ea typeface="Arial Unicode MS" pitchFamily="34" charset="-120"/>
                <a:cs typeface="Arial Unicode MS" pitchFamily="34" charset="-120"/>
              </a:defRPr>
            </a:lvl9pPr>
          </a:lstStyle>
          <a:p>
            <a:r>
              <a:rPr lang="zh-TW" altLang="en-US" sz="1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rPr>
              <a:t>風險評估</a:t>
            </a:r>
            <a:endParaRPr lang="zh-TW" altLang="en-US" sz="1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標楷體" pitchFamily="65" charset="-120"/>
            </a:endParaRPr>
          </a:p>
        </p:txBody>
      </p:sp>
      <p:pic>
        <p:nvPicPr>
          <p:cNvPr id="5" name="Slide 4 Ver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572813" y="5753012"/>
            <a:ext cx="609600" cy="609600"/>
          </a:xfrm>
          <a:prstGeom prst="rect">
            <a:avLst/>
          </a:prstGeom>
        </p:spPr>
      </p:pic>
    </p:spTree>
  </p:cSld>
  <p:clrMapOvr>
    <a:masterClrMapping/>
  </p:clrMapOvr>
  <p:transition advTm="17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0612DD31-444F-4E79-A5FB-3941D2E10C04}" type="slidenum">
              <a:rPr lang="en-US" altLang="zh-TW" smtClean="0"/>
              <a:pPr>
                <a:defRPr/>
              </a:pPr>
              <a:t>5</a:t>
            </a:fld>
            <a:endParaRPr lang="en-US" altLang="zh-TW"/>
          </a:p>
        </p:txBody>
      </p:sp>
      <p:pic>
        <p:nvPicPr>
          <p:cNvPr id="18" name="Picture 2"/>
          <p:cNvPicPr>
            <a:picLocks noChangeAspect="1" noChangeArrowheads="1"/>
          </p:cNvPicPr>
          <p:nvPr/>
        </p:nvPicPr>
        <p:blipFill>
          <a:blip r:embed="rId4" cstate="email"/>
          <a:srcRect/>
          <a:stretch>
            <a:fillRect/>
          </a:stretch>
        </p:blipFill>
        <p:spPr bwMode="auto">
          <a:xfrm>
            <a:off x="1" y="6477282"/>
            <a:ext cx="2267744" cy="380717"/>
          </a:xfrm>
          <a:prstGeom prst="rect">
            <a:avLst/>
          </a:prstGeom>
          <a:noFill/>
          <a:ln w="9525">
            <a:noFill/>
            <a:miter lim="800000"/>
            <a:headEnd/>
            <a:tailEnd/>
          </a:ln>
        </p:spPr>
      </p:pic>
      <p:sp>
        <p:nvSpPr>
          <p:cNvPr id="17" name="Title 1"/>
          <p:cNvSpPr txBox="1">
            <a:spLocks/>
          </p:cNvSpPr>
          <p:nvPr/>
        </p:nvSpPr>
        <p:spPr bwMode="auto">
          <a:xfrm>
            <a:off x="971600" y="188640"/>
            <a:ext cx="6950968"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zh-TW" sz="2800" dirty="0" smtClean="0">
                <a:solidFill>
                  <a:srgbClr val="006600"/>
                </a:solidFill>
                <a:latin typeface="+mn-lt"/>
                <a:ea typeface="Arial Unicode MS" pitchFamily="34" charset="-120"/>
                <a:cs typeface="Arial Unicode MS" pitchFamily="34" charset="-120"/>
              </a:rPr>
              <a:t>建築訊息模擬</a:t>
            </a:r>
            <a:r>
              <a:rPr lang="en-US" altLang="zh-TW" sz="2800" dirty="0" smtClean="0">
                <a:solidFill>
                  <a:srgbClr val="006600"/>
                </a:solidFill>
                <a:latin typeface="+mn-lt"/>
                <a:ea typeface="Arial Unicode MS" pitchFamily="34" charset="-120"/>
                <a:cs typeface="Arial Unicode MS" pitchFamily="34" charset="-120"/>
              </a:rPr>
              <a:t>(BIM)</a:t>
            </a:r>
            <a:r>
              <a:rPr lang="zh-TW" altLang="zh-TW" sz="2800" dirty="0" smtClean="0">
                <a:solidFill>
                  <a:srgbClr val="006600"/>
                </a:solidFill>
                <a:latin typeface="+mn-lt"/>
                <a:ea typeface="Arial Unicode MS" pitchFamily="34" charset="-120"/>
                <a:cs typeface="Arial Unicode MS" pitchFamily="34" charset="-120"/>
              </a:rPr>
              <a:t>的安全管理重點</a:t>
            </a:r>
          </a:p>
        </p:txBody>
      </p:sp>
      <p:sp>
        <p:nvSpPr>
          <p:cNvPr id="22" name="Slide Number Placeholder 3"/>
          <p:cNvSpPr txBox="1">
            <a:spLocks/>
          </p:cNvSpPr>
          <p:nvPr/>
        </p:nvSpPr>
        <p:spPr bwMode="auto">
          <a:xfrm>
            <a:off x="70104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12DD31-444F-4E79-A5FB-3941D2E10C04}" type="slidenum">
              <a:rPr kumimoji="1" lang="en-US" altLang="zh-TW" sz="1400" b="0" i="0" u="none" strike="noStrike" kern="1200" cap="none" spc="0" normalizeH="0" baseline="0" noProof="0" smtClean="0">
                <a:ln>
                  <a:noFill/>
                </a:ln>
                <a:solidFill>
                  <a:schemeClr val="bg1"/>
                </a:solidFill>
                <a:effectLst/>
                <a:uLnTx/>
                <a:uFillTx/>
                <a:latin typeface="Arial" pitchFamily="34" charset="0"/>
                <a:ea typeface="華康中黑體" pitchFamily="49"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zh-TW" sz="1400" b="0" i="0" u="none" strike="noStrike" kern="1200" cap="none" spc="0" normalizeH="0" baseline="0" noProof="0">
              <a:ln>
                <a:noFill/>
              </a:ln>
              <a:solidFill>
                <a:schemeClr val="bg1"/>
              </a:solidFill>
              <a:effectLst/>
              <a:uLnTx/>
              <a:uFillTx/>
              <a:latin typeface="Arial" pitchFamily="34" charset="0"/>
              <a:ea typeface="華康中黑體" pitchFamily="49" charset="-120"/>
              <a:cs typeface="+mn-cs"/>
            </a:endParaRPr>
          </a:p>
        </p:txBody>
      </p:sp>
      <p:pic>
        <p:nvPicPr>
          <p:cNvPr id="19" name="圖片 18" descr="C:\Users\logantao\Desktop\1111\DSC01631 - 複製.JPG"/>
          <p:cNvPicPr/>
          <p:nvPr/>
        </p:nvPicPr>
        <p:blipFill>
          <a:blip r:embed="rId5" cstate="print"/>
          <a:srcRect/>
          <a:stretch>
            <a:fillRect/>
          </a:stretch>
        </p:blipFill>
        <p:spPr bwMode="auto">
          <a:xfrm>
            <a:off x="964391" y="3271976"/>
            <a:ext cx="2790476" cy="2088000"/>
          </a:xfrm>
          <a:prstGeom prst="roundRect">
            <a:avLst/>
          </a:prstGeom>
          <a:noFill/>
          <a:ln w="9525">
            <a:noFill/>
            <a:miter lim="800000"/>
            <a:headEnd/>
            <a:tailEnd/>
          </a:ln>
          <a:effectLst>
            <a:reflection blurRad="6350" stA="52000" endA="300" endPos="35000" dir="5400000" sy="-100000" algn="bl" rotWithShape="0"/>
          </a:effectLst>
        </p:spPr>
      </p:pic>
      <p:pic>
        <p:nvPicPr>
          <p:cNvPr id="20" name="圖片 19"/>
          <p:cNvPicPr/>
          <p:nvPr/>
        </p:nvPicPr>
        <p:blipFill>
          <a:blip r:embed="rId6" cstate="print"/>
          <a:srcRect l="4012" t="8585" r="2092" b="15037"/>
          <a:stretch>
            <a:fillRect/>
          </a:stretch>
        </p:blipFill>
        <p:spPr bwMode="auto">
          <a:xfrm>
            <a:off x="5090179" y="3322987"/>
            <a:ext cx="2885580" cy="1883740"/>
          </a:xfrm>
          <a:prstGeom prst="rect">
            <a:avLst/>
          </a:prstGeom>
          <a:noFill/>
          <a:ln w="9525">
            <a:solidFill>
              <a:srgbClr val="0070C0"/>
            </a:solidFill>
            <a:miter lim="800000"/>
            <a:headEnd/>
            <a:tailEnd/>
          </a:ln>
          <a:effectLst>
            <a:reflection blurRad="6350" stA="50000" endA="300" endPos="38500" dist="50800" dir="5400000" sy="-100000" algn="bl" rotWithShape="0"/>
          </a:effectLst>
        </p:spPr>
      </p:pic>
      <p:graphicFrame>
        <p:nvGraphicFramePr>
          <p:cNvPr id="21" name="表格 20"/>
          <p:cNvGraphicFramePr>
            <a:graphicFrameLocks noGrp="1"/>
          </p:cNvGraphicFramePr>
          <p:nvPr>
            <p:extLst>
              <p:ext uri="{D42A27DB-BD31-4B8C-83A1-F6EECF244321}">
                <p14:modId xmlns:p14="http://schemas.microsoft.com/office/powerpoint/2010/main" val="4190031955"/>
              </p:ext>
            </p:extLst>
          </p:nvPr>
        </p:nvGraphicFramePr>
        <p:xfrm>
          <a:off x="4139952" y="3861048"/>
          <a:ext cx="504056" cy="720080"/>
        </p:xfrm>
        <a:graphic>
          <a:graphicData uri="http://schemas.openxmlformats.org/drawingml/2006/table">
            <a:tbl>
              <a:tblPr/>
              <a:tblGrid>
                <a:gridCol w="504056"/>
              </a:tblGrid>
              <a:tr h="720080">
                <a:tc>
                  <a:txBody>
                    <a:bodyPr/>
                    <a:lstStyle/>
                    <a:p>
                      <a:pPr algn="ctr">
                        <a:spcAft>
                          <a:spcPts val="0"/>
                        </a:spcAft>
                      </a:pPr>
                      <a:endParaRPr lang="en-US" sz="1000" kern="0" dirty="0">
                        <a:latin typeface="Calibri"/>
                        <a:ea typeface="新細明體"/>
                        <a:cs typeface="Times New Roman"/>
                      </a:endParaRPr>
                    </a:p>
                    <a:p>
                      <a:pPr algn="ctr">
                        <a:spcAft>
                          <a:spcPts val="0"/>
                        </a:spcAft>
                      </a:pPr>
                      <a:r>
                        <a:rPr kumimoji="1" lang="en-US" sz="1500" b="1" kern="1200" dirty="0">
                          <a:solidFill>
                            <a:srgbClr val="006600"/>
                          </a:solidFill>
                          <a:latin typeface="微軟正黑體" pitchFamily="34" charset="-120"/>
                          <a:ea typeface="微軟正黑體" pitchFamily="34" charset="-120"/>
                          <a:cs typeface="Arial Unicode MS" pitchFamily="34" charset="-120"/>
                        </a:rPr>
                        <a:t>VS</a:t>
                      </a:r>
                      <a:endParaRPr kumimoji="1" lang="zh-TW" sz="1500" b="1" kern="1200" dirty="0">
                        <a:solidFill>
                          <a:srgbClr val="006600"/>
                        </a:solidFill>
                        <a:latin typeface="微軟正黑體" pitchFamily="34" charset="-120"/>
                        <a:ea typeface="微軟正黑體" pitchFamily="34" charset="-120"/>
                        <a:cs typeface="Arial Unicode MS" pitchFamily="34" charset="-120"/>
                      </a:endParaRPr>
                    </a:p>
                  </a:txBody>
                  <a:tcPr marL="68580" marR="68580" marT="0" marB="0">
                    <a:lnL>
                      <a:noFill/>
                    </a:lnL>
                    <a:lnR>
                      <a:noFill/>
                    </a:lnR>
                    <a:lnT>
                      <a:noFill/>
                    </a:lnT>
                    <a:lnB>
                      <a:noFill/>
                    </a:lnB>
                  </a:tcPr>
                </a:tc>
              </a:tr>
            </a:tbl>
          </a:graphicData>
        </a:graphic>
      </p:graphicFrame>
      <p:sp>
        <p:nvSpPr>
          <p:cNvPr id="7170" name="Rectangle 2"/>
          <p:cNvSpPr>
            <a:spLocks noChangeArrowheads="1"/>
          </p:cNvSpPr>
          <p:nvPr/>
        </p:nvSpPr>
        <p:spPr bwMode="auto">
          <a:xfrm>
            <a:off x="107504" y="902184"/>
            <a:ext cx="8928992"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en-US" sz="1500" dirty="0">
                <a:solidFill>
                  <a:srgbClr val="006600"/>
                </a:solidFill>
                <a:latin typeface="微軟正黑體" pitchFamily="34" charset="-120"/>
                <a:ea typeface="微軟正黑體" pitchFamily="34" charset="-120"/>
                <a:cs typeface="Arial Unicode MS" pitchFamily="34" charset="-120"/>
              </a:rPr>
              <a:t>識別危害及風險評估</a:t>
            </a:r>
            <a:endParaRPr lang="en-US" altLang="zh-TW" sz="1500" dirty="0">
              <a:solidFill>
                <a:srgbClr val="006600"/>
              </a:solidFill>
              <a:latin typeface="微軟正黑體" pitchFamily="34" charset="-120"/>
              <a:ea typeface="微軟正黑體" pitchFamily="34" charset="-120"/>
              <a:cs typeface="Arial Unicode MS"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lang="zh-TW" altLang="en-US" sz="1500" dirty="0">
              <a:solidFill>
                <a:srgbClr val="006600"/>
              </a:solidFill>
              <a:latin typeface="微軟正黑體" pitchFamily="34" charset="-120"/>
              <a:ea typeface="微軟正黑體" pitchFamily="34" charset="-120"/>
              <a:cs typeface="Arial Unicode MS"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500" dirty="0">
                <a:solidFill>
                  <a:srgbClr val="006600"/>
                </a:solidFill>
                <a:latin typeface="微軟正黑體" pitchFamily="34" charset="-120"/>
                <a:ea typeface="微軟正黑體" pitchFamily="34" charset="-120"/>
                <a:cs typeface="Arial Unicode MS" pitchFamily="34" charset="-120"/>
              </a:rPr>
              <a:t>傳統的做法，在完成危害識別及風險評估後，均以文字作為記錄，再分發予各相關的督導人員參閱及跟進，執行相關安全措施，</a:t>
            </a:r>
            <a:r>
              <a:rPr lang="zh-TW" altLang="en-US" sz="1500" dirty="0" smtClean="0">
                <a:solidFill>
                  <a:srgbClr val="006600"/>
                </a:solidFill>
                <a:latin typeface="微軟正黑體" pitchFamily="34" charset="-120"/>
                <a:ea typeface="微軟正黑體" pitchFamily="34" charset="-120"/>
                <a:cs typeface="Arial Unicode MS" pitchFamily="34" charset="-120"/>
              </a:rPr>
              <a:t>管理層</a:t>
            </a:r>
            <a:r>
              <a:rPr lang="zh-TW" altLang="en-US" sz="1500" dirty="0">
                <a:solidFill>
                  <a:srgbClr val="006600"/>
                </a:solidFill>
                <a:latin typeface="微軟正黑體" pitchFamily="34" charset="-120"/>
                <a:ea typeface="微軟正黑體" pitchFamily="34" charset="-120"/>
                <a:cs typeface="Arial Unicode MS" pitchFamily="34" charset="-120"/>
              </a:rPr>
              <a:t>未能完全知悉各接收資訊人員對於文件的理解情度，甚或他們是否有閱讀危害識別及風險評估的內容，從而沒有妥善執行相關的</a:t>
            </a:r>
            <a:r>
              <a:rPr lang="zh-TW" altLang="en-US" sz="1500" dirty="0" smtClean="0">
                <a:solidFill>
                  <a:srgbClr val="006600"/>
                </a:solidFill>
                <a:latin typeface="微軟正黑體" pitchFamily="34" charset="-120"/>
                <a:ea typeface="微軟正黑體" pitchFamily="34" charset="-120"/>
                <a:cs typeface="Arial Unicode MS" pitchFamily="34" charset="-120"/>
              </a:rPr>
              <a:t>安全</a:t>
            </a:r>
            <a:r>
              <a:rPr lang="zh-TW" altLang="en-US" sz="1500" dirty="0">
                <a:solidFill>
                  <a:srgbClr val="006600"/>
                </a:solidFill>
                <a:latin typeface="微軟正黑體" pitchFamily="34" charset="-120"/>
                <a:ea typeface="微軟正黑體" pitchFamily="34" charset="-120"/>
                <a:cs typeface="Arial Unicode MS" pitchFamily="34" charset="-120"/>
              </a:rPr>
              <a:t>措施</a:t>
            </a:r>
            <a:r>
              <a:rPr lang="zh-TW" altLang="en-US" sz="1500" dirty="0" smtClean="0">
                <a:solidFill>
                  <a:srgbClr val="006600"/>
                </a:solidFill>
                <a:latin typeface="微軟正黑體" pitchFamily="34" charset="-120"/>
                <a:ea typeface="微軟正黑體" pitchFamily="34" charset="-120"/>
                <a:cs typeface="Arial Unicode MS" pitchFamily="34" charset="-120"/>
              </a:rPr>
              <a:t>。</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lang="zh-TW" altLang="en-US" sz="1500" dirty="0">
              <a:solidFill>
                <a:srgbClr val="006600"/>
              </a:solidFill>
              <a:latin typeface="微軟正黑體" pitchFamily="34" charset="-120"/>
              <a:ea typeface="微軟正黑體" pitchFamily="34" charset="-120"/>
              <a:cs typeface="Arial Unicode MS"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500" dirty="0">
                <a:solidFill>
                  <a:srgbClr val="006600"/>
                </a:solidFill>
                <a:latin typeface="微軟正黑體" pitchFamily="34" charset="-120"/>
                <a:ea typeface="微軟正黑體" pitchFamily="34" charset="-120"/>
                <a:cs typeface="Arial Unicode MS" pitchFamily="34" charset="-120"/>
              </a:rPr>
              <a:t>而本地盤在完成天秤訊息模擬</a:t>
            </a:r>
            <a:r>
              <a:rPr lang="en-US" altLang="zh-TW" sz="1500" dirty="0">
                <a:solidFill>
                  <a:srgbClr val="006600"/>
                </a:solidFill>
                <a:latin typeface="微軟正黑體" pitchFamily="34" charset="-120"/>
                <a:ea typeface="微軟正黑體" pitchFamily="34" charset="-120"/>
                <a:cs typeface="Arial Unicode MS" pitchFamily="34" charset="-120"/>
              </a:rPr>
              <a:t>(BIM)</a:t>
            </a:r>
            <a:r>
              <a:rPr lang="zh-TW" altLang="en-US" sz="1500" dirty="0">
                <a:solidFill>
                  <a:srgbClr val="006600"/>
                </a:solidFill>
                <a:latin typeface="微軟正黑體" pitchFamily="34" charset="-120"/>
                <a:ea typeface="微軟正黑體" pitchFamily="34" charset="-120"/>
                <a:cs typeface="Arial Unicode MS" pitchFamily="34" charset="-120"/>
              </a:rPr>
              <a:t>後，再召集所有相關督導人員，透過電腦立體播放，解釋工序的流程，識別危害及所需採納的</a:t>
            </a:r>
            <a:r>
              <a:rPr lang="zh-TW" altLang="en-US" sz="1500" dirty="0" smtClean="0">
                <a:solidFill>
                  <a:srgbClr val="006600"/>
                </a:solidFill>
                <a:latin typeface="微軟正黑體" pitchFamily="34" charset="-120"/>
                <a:ea typeface="微軟正黑體" pitchFamily="34" charset="-120"/>
                <a:cs typeface="Arial Unicode MS" pitchFamily="34" charset="-120"/>
              </a:rPr>
              <a:t>安全措施</a:t>
            </a:r>
            <a:r>
              <a:rPr lang="zh-TW" altLang="en-US" sz="1500" dirty="0">
                <a:solidFill>
                  <a:srgbClr val="006600"/>
                </a:solidFill>
                <a:latin typeface="微軟正黑體" pitchFamily="34" charset="-120"/>
                <a:ea typeface="微軟正黑體" pitchFamily="34" charset="-120"/>
                <a:cs typeface="Arial Unicode MS" pitchFamily="34" charset="-120"/>
              </a:rPr>
              <a:t>，進行互動探討，確切大家明瞭，在進行工序時，對安全措施的執行，便更為有效率及更可靠。</a:t>
            </a:r>
          </a:p>
        </p:txBody>
      </p:sp>
      <p:sp>
        <p:nvSpPr>
          <p:cNvPr id="37" name="文字方塊 36"/>
          <p:cNvSpPr txBox="1"/>
          <p:nvPr/>
        </p:nvSpPr>
        <p:spPr>
          <a:xfrm>
            <a:off x="532343" y="5654406"/>
            <a:ext cx="3888432" cy="323165"/>
          </a:xfrm>
          <a:prstGeom prst="rect">
            <a:avLst/>
          </a:prstGeom>
          <a:noFill/>
        </p:spPr>
        <p:txBody>
          <a:bodyPr wrap="square" rtlCol="0">
            <a:spAutoFit/>
          </a:bodyPr>
          <a:lstStyle/>
          <a:p>
            <a:r>
              <a:rPr lang="zh-TW" altLang="en-US" sz="1500" dirty="0">
                <a:solidFill>
                  <a:srgbClr val="006600"/>
                </a:solidFill>
                <a:latin typeface="微軟正黑體" pitchFamily="34" charset="-120"/>
                <a:ea typeface="微軟正黑體" pitchFamily="34" charset="-120"/>
                <a:cs typeface="Arial Unicode MS" pitchFamily="34" charset="-120"/>
              </a:rPr>
              <a:t>電腦立體投播</a:t>
            </a:r>
            <a:r>
              <a:rPr lang="zh-HK" altLang="en-US" sz="1500" dirty="0">
                <a:solidFill>
                  <a:srgbClr val="006600"/>
                </a:solidFill>
                <a:latin typeface="微軟正黑體" pitchFamily="34" charset="-120"/>
                <a:ea typeface="微軟正黑體" pitchFamily="34" charset="-120"/>
                <a:cs typeface="Arial Unicode MS" pitchFamily="34" charset="-120"/>
              </a:rPr>
              <a:t>建築資訊</a:t>
            </a:r>
            <a:r>
              <a:rPr lang="zh-HK" altLang="en-US" sz="1500" dirty="0" smtClean="0">
                <a:solidFill>
                  <a:srgbClr val="006600"/>
                </a:solidFill>
                <a:latin typeface="微軟正黑體" pitchFamily="34" charset="-120"/>
                <a:ea typeface="微軟正黑體" pitchFamily="34" charset="-120"/>
                <a:cs typeface="Arial Unicode MS" pitchFamily="34" charset="-120"/>
              </a:rPr>
              <a:t>模</a:t>
            </a:r>
            <a:r>
              <a:rPr lang="zh-TW" altLang="en-US" sz="1500" dirty="0" smtClean="0">
                <a:solidFill>
                  <a:srgbClr val="006600"/>
                </a:solidFill>
                <a:latin typeface="微軟正黑體" pitchFamily="34" charset="-120"/>
                <a:ea typeface="微軟正黑體" pitchFamily="34" charset="-120"/>
                <a:cs typeface="Arial Unicode MS" pitchFamily="34" charset="-120"/>
              </a:rPr>
              <a:t>擬 </a:t>
            </a:r>
            <a:endParaRPr lang="zh-TW" altLang="en-US" sz="1500" dirty="0">
              <a:solidFill>
                <a:srgbClr val="006600"/>
              </a:solidFill>
              <a:latin typeface="微軟正黑體" pitchFamily="34" charset="-120"/>
              <a:ea typeface="微軟正黑體" pitchFamily="34" charset="-120"/>
              <a:cs typeface="Arial Unicode MS" pitchFamily="34" charset="-120"/>
            </a:endParaRPr>
          </a:p>
        </p:txBody>
      </p:sp>
      <p:sp>
        <p:nvSpPr>
          <p:cNvPr id="38" name="文字方塊 37"/>
          <p:cNvSpPr txBox="1"/>
          <p:nvPr/>
        </p:nvSpPr>
        <p:spPr>
          <a:xfrm>
            <a:off x="4514115" y="5653078"/>
            <a:ext cx="3888432" cy="507831"/>
          </a:xfrm>
          <a:prstGeom prst="rect">
            <a:avLst/>
          </a:prstGeom>
          <a:noFill/>
        </p:spPr>
        <p:txBody>
          <a:bodyPr wrap="square" rtlCol="0">
            <a:spAutoFit/>
          </a:bodyPr>
          <a:lstStyle/>
          <a:p>
            <a:pPr lvl="0"/>
            <a:r>
              <a:rPr lang="zh-TW" altLang="en-US" sz="1500" dirty="0">
                <a:solidFill>
                  <a:srgbClr val="006600"/>
                </a:solidFill>
                <a:latin typeface="微軟正黑體" pitchFamily="34" charset="-120"/>
                <a:ea typeface="微軟正黑體" pitchFamily="34" charset="-120"/>
                <a:cs typeface="Arial Unicode MS" pitchFamily="34" charset="-120"/>
              </a:rPr>
              <a:t>傳統文字化的風險評估報告</a:t>
            </a:r>
            <a:endParaRPr lang="zh-TW" altLang="zh-TW" sz="1500" dirty="0">
              <a:solidFill>
                <a:srgbClr val="006600"/>
              </a:solidFill>
              <a:latin typeface="微軟正黑體" pitchFamily="34" charset="-120"/>
              <a:ea typeface="微軟正黑體" pitchFamily="34" charset="-120"/>
              <a:cs typeface="Arial Unicode MS" pitchFamily="34" charset="-120"/>
            </a:endParaRPr>
          </a:p>
          <a:p>
            <a:r>
              <a:rPr lang="zh-TW" altLang="en-US" sz="1200" b="0" dirty="0" smtClean="0">
                <a:solidFill>
                  <a:schemeClr val="tx1"/>
                </a:solidFill>
                <a:latin typeface="微軟正黑體" pitchFamily="34" charset="-120"/>
                <a:ea typeface="微軟正黑體" pitchFamily="34" charset="-120"/>
                <a:cs typeface="新細明體" pitchFamily="18" charset="-120"/>
              </a:rPr>
              <a:t> </a:t>
            </a:r>
            <a:endParaRPr lang="zh-TW" altLang="en-US" sz="1200" dirty="0"/>
          </a:p>
        </p:txBody>
      </p:sp>
      <p:pic>
        <p:nvPicPr>
          <p:cNvPr id="2" name="Slide 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534400" y="5712883"/>
            <a:ext cx="609600" cy="609600"/>
          </a:xfrm>
          <a:prstGeom prst="rect">
            <a:avLst/>
          </a:prstGeom>
        </p:spPr>
      </p:pic>
    </p:spTree>
  </p:cSld>
  <p:clrMapOvr>
    <a:masterClrMapping/>
  </p:clrMapOvr>
  <p:transition advTm="27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116632"/>
            <a:ext cx="7929586" cy="701675"/>
          </a:xfrm>
        </p:spPr>
        <p:txBody>
          <a:bodyPr/>
          <a:lstStyle/>
          <a:p>
            <a:pPr lvl="0"/>
            <a:r>
              <a:rPr lang="zh-TW" altLang="zh-TW" sz="2800" dirty="0" smtClean="0"/>
              <a:t>建築訊息模擬</a:t>
            </a:r>
            <a:r>
              <a:rPr lang="en-US" altLang="zh-TW" sz="2800" dirty="0" smtClean="0"/>
              <a:t>(BIM)</a:t>
            </a:r>
            <a:r>
              <a:rPr lang="zh-TW" altLang="zh-TW" sz="2800" dirty="0" smtClean="0"/>
              <a:t>的安全管理重點</a:t>
            </a:r>
          </a:p>
        </p:txBody>
      </p:sp>
      <p:sp>
        <p:nvSpPr>
          <p:cNvPr id="4" name="Slide Number Placeholder 3"/>
          <p:cNvSpPr>
            <a:spLocks noGrp="1"/>
          </p:cNvSpPr>
          <p:nvPr>
            <p:ph type="sldNum" sz="quarter" idx="10"/>
          </p:nvPr>
        </p:nvSpPr>
        <p:spPr/>
        <p:txBody>
          <a:bodyPr/>
          <a:lstStyle/>
          <a:p>
            <a:pPr>
              <a:defRPr/>
            </a:pPr>
            <a:fld id="{0612DD31-444F-4E79-A5FB-3941D2E10C04}" type="slidenum">
              <a:rPr lang="en-US" altLang="zh-TW" smtClean="0"/>
              <a:pPr>
                <a:defRPr/>
              </a:pPr>
              <a:t>6</a:t>
            </a:fld>
            <a:endParaRPr lang="en-US" altLang="zh-TW"/>
          </a:p>
        </p:txBody>
      </p:sp>
      <p:pic>
        <p:nvPicPr>
          <p:cNvPr id="37" name="圖片 36" descr="C:\Users\logantao\Desktop\1111\DSC01673.JPG"/>
          <p:cNvPicPr/>
          <p:nvPr/>
        </p:nvPicPr>
        <p:blipFill>
          <a:blip r:embed="rId4" cstate="print"/>
          <a:srcRect/>
          <a:stretch>
            <a:fillRect/>
          </a:stretch>
        </p:blipFill>
        <p:spPr bwMode="auto">
          <a:xfrm>
            <a:off x="899592" y="2931375"/>
            <a:ext cx="2973705" cy="2226310"/>
          </a:xfrm>
          <a:prstGeom prst="roundRect">
            <a:avLst/>
          </a:prstGeom>
          <a:noFill/>
          <a:ln w="9525">
            <a:noFill/>
            <a:miter lim="800000"/>
            <a:headEnd/>
            <a:tailEnd/>
          </a:ln>
          <a:effectLst>
            <a:reflection blurRad="6350" stA="52000" endA="300" endPos="35000" dir="5400000" sy="-100000" algn="bl" rotWithShape="0"/>
          </a:effectLst>
        </p:spPr>
      </p:pic>
      <p:pic>
        <p:nvPicPr>
          <p:cNvPr id="38" name="圖片 37" descr="N:\YLC-ARAB\Z-SF_Safety_Document\Z-SF99_Miscellaneous\45 Tower Crane Information\Block 9\Logan Photo\BIM\DSC01630.JPG"/>
          <p:cNvPicPr/>
          <p:nvPr/>
        </p:nvPicPr>
        <p:blipFill>
          <a:blip r:embed="rId5" cstate="print"/>
          <a:srcRect/>
          <a:stretch>
            <a:fillRect/>
          </a:stretch>
        </p:blipFill>
        <p:spPr bwMode="auto">
          <a:xfrm>
            <a:off x="5198485" y="2931375"/>
            <a:ext cx="2934335" cy="2194560"/>
          </a:xfrm>
          <a:prstGeom prst="roundRect">
            <a:avLst/>
          </a:prstGeom>
          <a:noFill/>
          <a:ln w="9525">
            <a:noFill/>
            <a:miter lim="800000"/>
            <a:headEnd/>
            <a:tailEnd/>
          </a:ln>
          <a:effectLst>
            <a:reflection blurRad="6350" stA="52000" endA="300" endPos="35000" dir="5400000" sy="-100000" algn="bl" rotWithShape="0"/>
          </a:effectLst>
        </p:spPr>
      </p:pic>
      <p:sp>
        <p:nvSpPr>
          <p:cNvPr id="39" name="Text Box 1"/>
          <p:cNvSpPr txBox="1">
            <a:spLocks noChangeArrowheads="1"/>
          </p:cNvSpPr>
          <p:nvPr/>
        </p:nvSpPr>
        <p:spPr bwMode="auto">
          <a:xfrm>
            <a:off x="5486517" y="5451655"/>
            <a:ext cx="2520280" cy="323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         </a:t>
            </a:r>
            <a:r>
              <a:rPr kumimoji="1"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 </a:t>
            </a:r>
            <a:r>
              <a:rPr lang="zh-TW" altLang="en-US" sz="1500" dirty="0" smtClean="0">
                <a:solidFill>
                  <a:srgbClr val="006600"/>
                </a:solidFill>
                <a:latin typeface="微軟正黑體" pitchFamily="34" charset="-120"/>
                <a:ea typeface="微軟正黑體" pitchFamily="34" charset="-120"/>
                <a:cs typeface="Arial Unicode MS" pitchFamily="34" charset="-120"/>
              </a:rPr>
              <a:t>受訓者之間互相討論</a:t>
            </a:r>
            <a:endParaRPr lang="zh-TW" sz="1500" dirty="0">
              <a:solidFill>
                <a:srgbClr val="006600"/>
              </a:solidFill>
              <a:latin typeface="微軟正黑體" pitchFamily="34" charset="-120"/>
              <a:ea typeface="微軟正黑體" pitchFamily="34" charset="-120"/>
              <a:cs typeface="Arial Unicode MS" pitchFamily="34" charset="-120"/>
            </a:endParaRPr>
          </a:p>
        </p:txBody>
      </p:sp>
      <p:sp>
        <p:nvSpPr>
          <p:cNvPr id="6146" name="Rectangle 2"/>
          <p:cNvSpPr>
            <a:spLocks noChangeArrowheads="1"/>
          </p:cNvSpPr>
          <p:nvPr/>
        </p:nvSpPr>
        <p:spPr bwMode="auto">
          <a:xfrm>
            <a:off x="101897" y="908720"/>
            <a:ext cx="9036496"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zh-TW" altLang="zh-TW" sz="1500" dirty="0">
                <a:solidFill>
                  <a:srgbClr val="006600"/>
                </a:solidFill>
                <a:latin typeface="微軟正黑體" pitchFamily="34" charset="-120"/>
                <a:ea typeface="微軟正黑體" pitchFamily="34" charset="-120"/>
                <a:cs typeface="Arial Unicode MS" pitchFamily="34" charset="-120"/>
              </a:rPr>
              <a:t>工作指導及安全</a:t>
            </a:r>
            <a:r>
              <a:rPr lang="zh-TW" altLang="zh-TW" sz="1500" dirty="0" smtClean="0">
                <a:solidFill>
                  <a:srgbClr val="006600"/>
                </a:solidFill>
                <a:latin typeface="微軟正黑體" pitchFamily="34" charset="-120"/>
                <a:ea typeface="微軟正黑體" pitchFamily="34" charset="-120"/>
                <a:cs typeface="Arial Unicode MS" pitchFamily="34" charset="-120"/>
              </a:rPr>
              <a:t>訓練</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algn="l"/>
            <a:endParaRPr lang="zh-TW" altLang="en-US" sz="1500" dirty="0">
              <a:solidFill>
                <a:srgbClr val="006600"/>
              </a:solidFill>
              <a:latin typeface="微軟正黑體" pitchFamily="34" charset="-120"/>
              <a:ea typeface="微軟正黑體" pitchFamily="34" charset="-120"/>
              <a:cs typeface="Arial Unicode MS"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lang="zh-TW" sz="1500" dirty="0" smtClean="0">
                <a:solidFill>
                  <a:srgbClr val="006600"/>
                </a:solidFill>
                <a:latin typeface="微軟正黑體" pitchFamily="34" charset="-120"/>
                <a:ea typeface="微軟正黑體" pitchFamily="34" charset="-120"/>
                <a:cs typeface="Arial Unicode MS" pitchFamily="34" charset="-120"/>
              </a:rPr>
              <a:t>一般性</a:t>
            </a:r>
            <a:r>
              <a:rPr lang="zh-TW" sz="1500" dirty="0">
                <a:solidFill>
                  <a:srgbClr val="006600"/>
                </a:solidFill>
                <a:latin typeface="微軟正黑體" pitchFamily="34" charset="-120"/>
                <a:ea typeface="微軟正黑體" pitchFamily="34" charset="-120"/>
                <a:cs typeface="Arial Unicode MS" pitchFamily="34" charset="-120"/>
              </a:rPr>
              <a:t>的安全訓練，均由訓練員透過口述講解，工友對內容的吸收，未能做到最佳效果，進而發展一套圖像化的訓練材料，效果得到改善；而建築訊息模擬</a:t>
            </a:r>
            <a:r>
              <a:rPr lang="en-US" altLang="zh-TW" sz="1500" dirty="0">
                <a:solidFill>
                  <a:srgbClr val="006600"/>
                </a:solidFill>
                <a:latin typeface="微軟正黑體" pitchFamily="34" charset="-120"/>
                <a:ea typeface="微軟正黑體" pitchFamily="34" charset="-120"/>
                <a:cs typeface="Arial Unicode MS" pitchFamily="34" charset="-120"/>
              </a:rPr>
              <a:t>(BIM)</a:t>
            </a:r>
            <a:r>
              <a:rPr lang="zh-TW" altLang="en-US" sz="1500" dirty="0">
                <a:solidFill>
                  <a:srgbClr val="006600"/>
                </a:solidFill>
                <a:latin typeface="微軟正黑體" pitchFamily="34" charset="-120"/>
                <a:ea typeface="微軟正黑體" pitchFamily="34" charset="-120"/>
                <a:cs typeface="Arial Unicode MS" pitchFamily="34" charset="-120"/>
              </a:rPr>
              <a:t>的出現，在訓練方面，則再邁進一大步，透過電腦立體播放工序流程，使工友更透徹知悉即將進行工序的施工方法及危險的</a:t>
            </a:r>
            <a:r>
              <a:rPr lang="zh-TW" altLang="en-US" sz="1500" dirty="0" smtClean="0">
                <a:solidFill>
                  <a:srgbClr val="006600"/>
                </a:solidFill>
                <a:latin typeface="微軟正黑體" pitchFamily="34" charset="-120"/>
                <a:ea typeface="微軟正黑體" pitchFamily="34" charset="-120"/>
                <a:cs typeface="Arial Unicode MS" pitchFamily="34" charset="-120"/>
              </a:rPr>
              <a:t>地方，</a:t>
            </a:r>
            <a:r>
              <a:rPr lang="zh-TW" altLang="en-US" sz="1500" dirty="0">
                <a:solidFill>
                  <a:srgbClr val="006600"/>
                </a:solidFill>
                <a:latin typeface="微軟正黑體" pitchFamily="34" charset="-120"/>
                <a:ea typeface="微軟正黑體" pitchFamily="34" charset="-120"/>
                <a:cs typeface="Arial Unicode MS" pitchFamily="34" charset="-120"/>
              </a:rPr>
              <a:t>進而採納消減意外事故的措施，工友亦可在資訊模型播放時，發現有不明之處，可即時與訓練員溝通與詢問，而各工友亦可互相討論，對自己</a:t>
            </a:r>
            <a:r>
              <a:rPr lang="zh-TW" altLang="en-US" sz="1500" dirty="0" smtClean="0">
                <a:solidFill>
                  <a:srgbClr val="006600"/>
                </a:solidFill>
                <a:latin typeface="微軟正黑體" pitchFamily="34" charset="-120"/>
                <a:ea typeface="微軟正黑體" pitchFamily="34" charset="-120"/>
                <a:cs typeface="Arial Unicode MS" pitchFamily="34" charset="-120"/>
              </a:rPr>
              <a:t>的工作</a:t>
            </a:r>
            <a:r>
              <a:rPr lang="zh-TW" altLang="en-US" sz="1500" dirty="0">
                <a:solidFill>
                  <a:srgbClr val="006600"/>
                </a:solidFill>
                <a:latin typeface="微軟正黑體" pitchFamily="34" charset="-120"/>
                <a:ea typeface="微軟正黑體" pitchFamily="34" charset="-120"/>
                <a:cs typeface="Arial Unicode MS" pitchFamily="34" charset="-120"/>
              </a:rPr>
              <a:t>崗位及危害的認知，便更為透徹清晰，對安全施工有很大的助益。</a:t>
            </a:r>
          </a:p>
        </p:txBody>
      </p:sp>
      <p:sp>
        <p:nvSpPr>
          <p:cNvPr id="11" name="Text Box 1"/>
          <p:cNvSpPr txBox="1">
            <a:spLocks noChangeArrowheads="1"/>
          </p:cNvSpPr>
          <p:nvPr/>
        </p:nvSpPr>
        <p:spPr bwMode="auto">
          <a:xfrm>
            <a:off x="1126304" y="5486799"/>
            <a:ext cx="2520280" cy="323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9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         </a:t>
            </a:r>
            <a:r>
              <a:rPr kumimoji="1" lang="zh-TW" altLang="en-US" sz="900" b="0"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 </a:t>
            </a:r>
            <a:r>
              <a:rPr lang="zh-TW" altLang="en-US" sz="1500" dirty="0" smtClean="0">
                <a:solidFill>
                  <a:srgbClr val="006600"/>
                </a:solidFill>
                <a:latin typeface="微軟正黑體" pitchFamily="34" charset="-120"/>
                <a:ea typeface="微軟正黑體" pitchFamily="34" charset="-120"/>
                <a:cs typeface="Arial Unicode MS" pitchFamily="34" charset="-120"/>
              </a:rPr>
              <a:t>受訓者之間互相討論</a:t>
            </a:r>
            <a:endParaRPr lang="zh-TW" sz="1500" dirty="0">
              <a:solidFill>
                <a:srgbClr val="006600"/>
              </a:solidFill>
              <a:latin typeface="微軟正黑體" pitchFamily="34" charset="-120"/>
              <a:ea typeface="微軟正黑體" pitchFamily="34" charset="-120"/>
              <a:cs typeface="Arial Unicode MS" pitchFamily="34" charset="-120"/>
            </a:endParaRPr>
          </a:p>
        </p:txBody>
      </p:sp>
      <p:pic>
        <p:nvPicPr>
          <p:cNvPr id="3" name="Slide 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534400" y="5726842"/>
            <a:ext cx="609600" cy="609600"/>
          </a:xfrm>
          <a:prstGeom prst="rect">
            <a:avLst/>
          </a:prstGeom>
        </p:spPr>
      </p:pic>
    </p:spTree>
    <p:extLst>
      <p:ext uri="{BB962C8B-B14F-4D97-AF65-F5344CB8AC3E}">
        <p14:creationId xmlns:p14="http://schemas.microsoft.com/office/powerpoint/2010/main" val="3664995662"/>
      </p:ext>
    </p:extLst>
  </p:cSld>
  <p:clrMapOvr>
    <a:masterClrMapping/>
  </p:clrMapOvr>
  <p:transition advTm="2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zh-TW" dirty="0" smtClean="0"/>
              <a:t>建築訊息模擬</a:t>
            </a:r>
            <a:r>
              <a:rPr lang="en-US" altLang="zh-TW" dirty="0" smtClean="0"/>
              <a:t>(BIM)</a:t>
            </a:r>
            <a:r>
              <a:rPr lang="zh-TW" altLang="zh-TW" dirty="0" smtClean="0"/>
              <a:t>的安全管理重點</a:t>
            </a:r>
            <a:endParaRPr lang="zh-TW" altLang="en-US" dirty="0">
              <a:solidFill>
                <a:srgbClr val="003300"/>
              </a:solidFill>
              <a:latin typeface="微軟正黑體" pitchFamily="34" charset="-120"/>
              <a:ea typeface="微軟正黑體" pitchFamily="34" charset="-120"/>
            </a:endParaRPr>
          </a:p>
        </p:txBody>
      </p:sp>
      <p:sp>
        <p:nvSpPr>
          <p:cNvPr id="4" name="Slide Number Placeholder 3"/>
          <p:cNvSpPr>
            <a:spLocks noGrp="1"/>
          </p:cNvSpPr>
          <p:nvPr>
            <p:ph type="sldNum" sz="quarter" idx="10"/>
          </p:nvPr>
        </p:nvSpPr>
        <p:spPr/>
        <p:txBody>
          <a:bodyPr/>
          <a:lstStyle/>
          <a:p>
            <a:pPr>
              <a:defRPr/>
            </a:pPr>
            <a:fld id="{0612DD31-444F-4E79-A5FB-3941D2E10C04}" type="slidenum">
              <a:rPr lang="en-US" altLang="zh-TW" smtClean="0"/>
              <a:pPr>
                <a:defRPr/>
              </a:pPr>
              <a:t>7</a:t>
            </a:fld>
            <a:endParaRPr lang="en-US" altLang="zh-TW"/>
          </a:p>
        </p:txBody>
      </p:sp>
      <p:pic>
        <p:nvPicPr>
          <p:cNvPr id="10" name="圖片 9" descr="N:\YLC-ARAB\Z-SF_Safety_Document\Z-SF99_Miscellaneous\45 Tower Crane Information\Block 9\Logan Photo\20150226_150427 - 複製.jpg"/>
          <p:cNvPicPr/>
          <p:nvPr/>
        </p:nvPicPr>
        <p:blipFill>
          <a:blip r:embed="rId4" cstate="print"/>
          <a:srcRect/>
          <a:stretch>
            <a:fillRect/>
          </a:stretch>
        </p:blipFill>
        <p:spPr bwMode="auto">
          <a:xfrm>
            <a:off x="4211960" y="2564904"/>
            <a:ext cx="3744416"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7" name="Rectangle 1"/>
          <p:cNvSpPr>
            <a:spLocks noChangeArrowheads="1"/>
          </p:cNvSpPr>
          <p:nvPr/>
        </p:nvSpPr>
        <p:spPr bwMode="auto">
          <a:xfrm>
            <a:off x="174245" y="908720"/>
            <a:ext cx="8856984"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en-US" sz="1500" dirty="0">
                <a:solidFill>
                  <a:srgbClr val="006600"/>
                </a:solidFill>
                <a:latin typeface="微軟正黑體" pitchFamily="34" charset="-120"/>
                <a:ea typeface="微軟正黑體" pitchFamily="34" charset="-120"/>
                <a:cs typeface="Arial Unicode MS" pitchFamily="34" charset="-120"/>
              </a:rPr>
              <a:t>安全</a:t>
            </a:r>
            <a:r>
              <a:rPr lang="zh-TW" altLang="en-US" sz="1500" dirty="0" smtClean="0">
                <a:solidFill>
                  <a:srgbClr val="006600"/>
                </a:solidFill>
                <a:latin typeface="微軟正黑體" pitchFamily="34" charset="-120"/>
                <a:ea typeface="微軟正黑體" pitchFamily="34" charset="-120"/>
                <a:cs typeface="Arial Unicode MS" pitchFamily="34" charset="-120"/>
              </a:rPr>
              <a:t>監管</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TW" sz="1500" dirty="0">
              <a:solidFill>
                <a:srgbClr val="006600"/>
              </a:solidFill>
              <a:latin typeface="微軟正黑體" pitchFamily="34" charset="-120"/>
              <a:ea typeface="微軟正黑體" pitchFamily="34" charset="-120"/>
              <a:cs typeface="Arial Unicode MS" pitchFamily="34" charset="-120"/>
            </a:endParaRPr>
          </a:p>
          <a:p>
            <a:pPr lvl="0" algn="l"/>
            <a:r>
              <a:rPr lang="zh-TW" sz="1500" dirty="0">
                <a:solidFill>
                  <a:srgbClr val="006600"/>
                </a:solidFill>
                <a:latin typeface="微軟正黑體" pitchFamily="34" charset="-120"/>
                <a:ea typeface="微軟正黑體" pitchFamily="34" charset="-120"/>
                <a:cs typeface="Arial Unicode MS" pitchFamily="34" charset="-120"/>
              </a:rPr>
              <a:t>透過電腦立體投播工序訓練後，使到工友對工序的流程更為了解，對工序的潛在的危險更為</a:t>
            </a:r>
            <a:r>
              <a:rPr lang="zh-TW" sz="1500" dirty="0" smtClean="0">
                <a:solidFill>
                  <a:srgbClr val="006600"/>
                </a:solidFill>
                <a:latin typeface="微軟正黑體" pitchFamily="34" charset="-120"/>
                <a:ea typeface="微軟正黑體" pitchFamily="34" charset="-120"/>
                <a:cs typeface="Arial Unicode MS" pitchFamily="34" charset="-120"/>
              </a:rPr>
              <a:t>清晰</a:t>
            </a:r>
            <a:r>
              <a:rPr lang="zh-TW" altLang="zh-HK" sz="1500" dirty="0" smtClean="0">
                <a:solidFill>
                  <a:srgbClr val="006600"/>
                </a:solidFill>
                <a:latin typeface="微軟正黑體" pitchFamily="34" charset="-120"/>
                <a:ea typeface="微軟正黑體" pitchFamily="34" charset="-120"/>
                <a:cs typeface="Arial Unicode MS" pitchFamily="34" charset="-120"/>
              </a:rPr>
              <a:t>。</a:t>
            </a:r>
            <a:r>
              <a:rPr lang="zh-TW" sz="1500" dirty="0" smtClean="0">
                <a:solidFill>
                  <a:srgbClr val="006600"/>
                </a:solidFill>
                <a:latin typeface="微軟正黑體" pitchFamily="34" charset="-120"/>
                <a:ea typeface="微軟正黑體" pitchFamily="34" charset="-120"/>
                <a:cs typeface="Arial Unicode MS" pitchFamily="34" charset="-120"/>
              </a:rPr>
              <a:t>故此</a:t>
            </a:r>
            <a:r>
              <a:rPr lang="zh-TW" altLang="zh-HK" sz="1500" dirty="0">
                <a:solidFill>
                  <a:srgbClr val="006600"/>
                </a:solidFill>
                <a:latin typeface="微軟正黑體" pitchFamily="34" charset="-120"/>
                <a:ea typeface="微軟正黑體" pitchFamily="34" charset="-120"/>
                <a:cs typeface="Arial Unicode MS" pitchFamily="34" charset="-120"/>
              </a:rPr>
              <a:t>，</a:t>
            </a:r>
            <a:r>
              <a:rPr lang="zh-TW" sz="1500" dirty="0" smtClean="0">
                <a:solidFill>
                  <a:srgbClr val="006600"/>
                </a:solidFill>
                <a:latin typeface="微軟正黑體" pitchFamily="34" charset="-120"/>
                <a:ea typeface="微軟正黑體" pitchFamily="34" charset="-120"/>
                <a:cs typeface="Arial Unicode MS" pitchFamily="34" charset="-120"/>
              </a:rPr>
              <a:t>當前</a:t>
            </a:r>
            <a:r>
              <a:rPr lang="zh-TW" sz="1500" dirty="0">
                <a:solidFill>
                  <a:srgbClr val="006600"/>
                </a:solidFill>
                <a:latin typeface="微軟正黑體" pitchFamily="34" charset="-120"/>
                <a:ea typeface="微軟正黑體" pitchFamily="34" charset="-120"/>
                <a:cs typeface="Arial Unicode MS" pitchFamily="34" charset="-120"/>
              </a:rPr>
              <a:t>線監管人員，在執行</a:t>
            </a:r>
            <a:r>
              <a:rPr lang="zh-TW" sz="1500" dirty="0" smtClean="0">
                <a:solidFill>
                  <a:srgbClr val="006600"/>
                </a:solidFill>
                <a:latin typeface="微軟正黑體" pitchFamily="34" charset="-120"/>
                <a:ea typeface="微軟正黑體" pitchFamily="34" charset="-120"/>
                <a:cs typeface="Arial Unicode MS" pitchFamily="34" charset="-120"/>
              </a:rPr>
              <a:t>安全</a:t>
            </a:r>
            <a:r>
              <a:rPr lang="zh-TW" sz="1500" dirty="0">
                <a:solidFill>
                  <a:srgbClr val="006600"/>
                </a:solidFill>
                <a:latin typeface="微軟正黑體" pitchFamily="34" charset="-120"/>
                <a:ea typeface="微軟正黑體" pitchFamily="34" charset="-120"/>
                <a:cs typeface="Arial Unicode MS" pitchFamily="34" charset="-120"/>
              </a:rPr>
              <a:t>監管工作時，與工友的溝通及共識，便更為暢順，使到工序在安全順利的情況下進行。</a:t>
            </a:r>
          </a:p>
        </p:txBody>
      </p:sp>
      <p:pic>
        <p:nvPicPr>
          <p:cNvPr id="3" name="Slide 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523111" y="5733256"/>
            <a:ext cx="609600" cy="609600"/>
          </a:xfrm>
          <a:prstGeom prst="rect">
            <a:avLst/>
          </a:prstGeom>
        </p:spPr>
      </p:pic>
    </p:spTree>
  </p:cSld>
  <p:clrMapOvr>
    <a:masterClrMapping/>
  </p:clrMapOvr>
  <p:transition advTm="16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zh-TW" altLang="zh-TW" dirty="0" smtClean="0"/>
              <a:t>總結</a:t>
            </a:r>
          </a:p>
        </p:txBody>
      </p:sp>
      <p:sp>
        <p:nvSpPr>
          <p:cNvPr id="4" name="Slide Number Placeholder 3"/>
          <p:cNvSpPr>
            <a:spLocks noGrp="1"/>
          </p:cNvSpPr>
          <p:nvPr>
            <p:ph type="sldNum" sz="quarter" idx="10"/>
          </p:nvPr>
        </p:nvSpPr>
        <p:spPr/>
        <p:txBody>
          <a:bodyPr/>
          <a:lstStyle/>
          <a:p>
            <a:pPr>
              <a:defRPr/>
            </a:pPr>
            <a:fld id="{0612DD31-444F-4E79-A5FB-3941D2E10C04}" type="slidenum">
              <a:rPr lang="en-US" altLang="zh-TW" smtClean="0"/>
              <a:pPr>
                <a:defRPr/>
              </a:pPr>
              <a:t>8</a:t>
            </a:fld>
            <a:endParaRPr lang="en-US" altLang="zh-TW"/>
          </a:p>
        </p:txBody>
      </p:sp>
      <p:sp>
        <p:nvSpPr>
          <p:cNvPr id="25601" name="Rectangle 1"/>
          <p:cNvSpPr>
            <a:spLocks noChangeArrowheads="1"/>
          </p:cNvSpPr>
          <p:nvPr/>
        </p:nvSpPr>
        <p:spPr bwMode="auto">
          <a:xfrm>
            <a:off x="107505" y="1046927"/>
            <a:ext cx="864096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zh-TW" sz="1500" dirty="0">
                <a:solidFill>
                  <a:srgbClr val="006600"/>
                </a:solidFill>
                <a:latin typeface="微軟正黑體" pitchFamily="34" charset="-120"/>
                <a:ea typeface="微軟正黑體" pitchFamily="34" charset="-120"/>
                <a:cs typeface="Arial Unicode MS" pitchFamily="34" charset="-120"/>
              </a:rPr>
              <a:t>優點</a:t>
            </a:r>
            <a:r>
              <a:rPr lang="zh-TW" altLang="en-US" sz="1500" dirty="0">
                <a:solidFill>
                  <a:srgbClr val="006600"/>
                </a:solidFill>
                <a:latin typeface="微軟正黑體" pitchFamily="34" charset="-120"/>
                <a:ea typeface="微軟正黑體" pitchFamily="34" charset="-120"/>
                <a:cs typeface="Arial Unicode MS" pitchFamily="34" charset="-120"/>
              </a:rPr>
              <a:t> </a:t>
            </a:r>
            <a:r>
              <a:rPr lang="en-US" altLang="zh-TW" sz="1500" dirty="0">
                <a:solidFill>
                  <a:srgbClr val="006600"/>
                </a:solidFill>
                <a:latin typeface="微軟正黑體" pitchFamily="34" charset="-120"/>
                <a:ea typeface="微軟正黑體" pitchFamily="34" charset="-120"/>
                <a:cs typeface="Arial Unicode MS" pitchFamily="34" charset="-120"/>
              </a:rPr>
              <a:t>/ </a:t>
            </a:r>
            <a:r>
              <a:rPr lang="zh-TW" altLang="en-US" sz="1500" dirty="0">
                <a:solidFill>
                  <a:srgbClr val="006600"/>
                </a:solidFill>
                <a:latin typeface="微軟正黑體" pitchFamily="34" charset="-120"/>
                <a:ea typeface="微軟正黑體" pitchFamily="34" charset="-120"/>
                <a:cs typeface="Arial Unicode MS" pitchFamily="34" charset="-120"/>
              </a:rPr>
              <a:t>特點</a:t>
            </a:r>
          </a:p>
          <a:p>
            <a:pPr marL="0" marR="0" lvl="0" indent="0" algn="l" defTabSz="914400" rtl="0" eaLnBrk="0" fontAlgn="base" latinLnBrk="0" hangingPunct="0">
              <a:lnSpc>
                <a:spcPct val="100000"/>
              </a:lnSpc>
              <a:spcBef>
                <a:spcPct val="0"/>
              </a:spcBef>
              <a:spcAft>
                <a:spcPct val="0"/>
              </a:spcAft>
              <a:buClrTx/>
              <a:buSzTx/>
              <a:buFontTx/>
              <a:buNone/>
              <a:tabLst/>
            </a:pPr>
            <a:r>
              <a:rPr lang="zh-HK" altLang="en-US" sz="1500" dirty="0">
                <a:solidFill>
                  <a:srgbClr val="006600"/>
                </a:solidFill>
                <a:latin typeface="微軟正黑體" pitchFamily="34" charset="-120"/>
                <a:ea typeface="微軟正黑體" pitchFamily="34" charset="-120"/>
                <a:cs typeface="Arial Unicode MS" pitchFamily="34" charset="-120"/>
              </a:rPr>
              <a:t>建築</a:t>
            </a:r>
            <a:r>
              <a:rPr lang="zh-TW" altLang="en-US" sz="1500" dirty="0">
                <a:solidFill>
                  <a:srgbClr val="006600"/>
                </a:solidFill>
                <a:latin typeface="微軟正黑體" pitchFamily="34" charset="-120"/>
                <a:ea typeface="微軟正黑體" pitchFamily="34" charset="-120"/>
                <a:cs typeface="Arial Unicode MS" pitchFamily="34" charset="-120"/>
              </a:rPr>
              <a:t>訊息模擬</a:t>
            </a:r>
            <a:r>
              <a:rPr lang="en-US" altLang="zh-TW" sz="1500" dirty="0">
                <a:solidFill>
                  <a:srgbClr val="006600"/>
                </a:solidFill>
                <a:latin typeface="微軟正黑體" pitchFamily="34" charset="-120"/>
                <a:ea typeface="微軟正黑體" pitchFamily="34" charset="-120"/>
                <a:cs typeface="Arial Unicode MS" pitchFamily="34" charset="-120"/>
              </a:rPr>
              <a:t>(BIM)</a:t>
            </a:r>
            <a:r>
              <a:rPr lang="zh-TW" altLang="en-US" sz="1500" dirty="0">
                <a:solidFill>
                  <a:srgbClr val="006600"/>
                </a:solidFill>
                <a:latin typeface="微軟正黑體" pitchFamily="34" charset="-120"/>
                <a:ea typeface="微軟正黑體" pitchFamily="34" charset="-120"/>
                <a:cs typeface="Arial Unicode MS" pitchFamily="34" charset="-120"/>
              </a:rPr>
              <a:t>，其優點如下</a:t>
            </a:r>
            <a:r>
              <a:rPr lang="zh-TW" altLang="en-US" sz="1500" dirty="0" smtClean="0">
                <a:solidFill>
                  <a:srgbClr val="006600"/>
                </a:solidFill>
                <a:latin typeface="微軟正黑體" pitchFamily="34" charset="-120"/>
                <a:ea typeface="微軟正黑體" pitchFamily="34" charset="-120"/>
                <a:cs typeface="Arial Unicode MS" pitchFamily="34" charset="-120"/>
              </a:rPr>
              <a:t>：</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lvl="1" algn="l" eaLnBrk="0" hangingPunct="0"/>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742950" lvl="1" indent="-285750" algn="l" eaLnBrk="0" hangingPunct="0">
              <a:buFont typeface="Wingdings" panose="05000000000000000000" pitchFamily="2" charset="2"/>
              <a:buChar char="n"/>
            </a:pPr>
            <a:r>
              <a:rPr lang="zh-TW" altLang="en-US" sz="1500" dirty="0" smtClean="0">
                <a:solidFill>
                  <a:srgbClr val="006600"/>
                </a:solidFill>
                <a:latin typeface="微軟正黑體" pitchFamily="34" charset="-120"/>
                <a:ea typeface="微軟正黑體" pitchFamily="34" charset="-120"/>
                <a:cs typeface="Arial Unicode MS" pitchFamily="34" charset="-120"/>
              </a:rPr>
              <a:t>集成</a:t>
            </a:r>
            <a:r>
              <a:rPr lang="zh-TW" altLang="en-US" sz="1500" dirty="0">
                <a:solidFill>
                  <a:srgbClr val="006600"/>
                </a:solidFill>
                <a:latin typeface="微軟正黑體" pitchFamily="34" charset="-120"/>
                <a:ea typeface="微軟正黑體" pitchFamily="34" charset="-120"/>
                <a:cs typeface="Arial Unicode MS" pitchFamily="34" charset="-120"/>
              </a:rPr>
              <a:t>了建築工程項目各種相關信息的工程數據模型，對工程項目相關信息的詳盡表達，施工前，透過模擬施工程序，找出潛在危險資料，制定安全控制措施</a:t>
            </a:r>
            <a:r>
              <a:rPr lang="zh-TW" altLang="en-US" sz="1500" dirty="0" smtClean="0">
                <a:solidFill>
                  <a:srgbClr val="006600"/>
                </a:solidFill>
                <a:latin typeface="微軟正黑體" pitchFamily="34" charset="-120"/>
                <a:ea typeface="微軟正黑體" pitchFamily="34" charset="-120"/>
                <a:cs typeface="Arial Unicode MS" pitchFamily="34" charset="-120"/>
              </a:rPr>
              <a:t>；</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742950" lvl="1" indent="-285750" algn="l" eaLnBrk="0" hangingPunct="0">
              <a:buFont typeface="Wingdings" panose="05000000000000000000" pitchFamily="2" charset="2"/>
              <a:buChar char="n"/>
            </a:pPr>
            <a:r>
              <a:rPr lang="zh-TW" altLang="en-US" sz="1500" dirty="0" smtClean="0">
                <a:solidFill>
                  <a:srgbClr val="006600"/>
                </a:solidFill>
                <a:latin typeface="微軟正黑體" pitchFamily="34" charset="-120"/>
                <a:ea typeface="微軟正黑體" pitchFamily="34" charset="-120"/>
                <a:cs typeface="Arial Unicode MS" pitchFamily="34" charset="-120"/>
              </a:rPr>
              <a:t>工友</a:t>
            </a:r>
            <a:r>
              <a:rPr lang="zh-TW" altLang="en-US" sz="1500" dirty="0">
                <a:solidFill>
                  <a:srgbClr val="006600"/>
                </a:solidFill>
                <a:latin typeface="微軟正黑體" pitchFamily="34" charset="-120"/>
                <a:ea typeface="微軟正黑體" pitchFamily="34" charset="-120"/>
                <a:cs typeface="Arial Unicode MS" pitchFamily="34" charset="-120"/>
              </a:rPr>
              <a:t>更明瞭施工方法及對危害的認知，同時亦提升他們的安全意識</a:t>
            </a:r>
            <a:r>
              <a:rPr lang="zh-TW" altLang="en-US" sz="1500" dirty="0" smtClean="0">
                <a:solidFill>
                  <a:srgbClr val="006600"/>
                </a:solidFill>
                <a:latin typeface="微軟正黑體" pitchFamily="34" charset="-120"/>
                <a:ea typeface="微軟正黑體" pitchFamily="34" charset="-120"/>
                <a:cs typeface="Arial Unicode MS" pitchFamily="34" charset="-120"/>
              </a:rPr>
              <a:t>；</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742950" lvl="1" indent="-285750" algn="l" eaLnBrk="0" hangingPunct="0">
              <a:buFont typeface="Wingdings" panose="05000000000000000000" pitchFamily="2" charset="2"/>
              <a:buChar char="n"/>
            </a:pPr>
            <a:r>
              <a:rPr lang="zh-TW" altLang="en-US" sz="1500" dirty="0" smtClean="0">
                <a:solidFill>
                  <a:srgbClr val="006600"/>
                </a:solidFill>
                <a:latin typeface="微軟正黑體" pitchFamily="34" charset="-120"/>
                <a:ea typeface="微軟正黑體" pitchFamily="34" charset="-120"/>
                <a:cs typeface="Arial Unicode MS" pitchFamily="34" charset="-120"/>
              </a:rPr>
              <a:t>對</a:t>
            </a:r>
            <a:r>
              <a:rPr lang="zh-TW" altLang="en-US" sz="1500" dirty="0">
                <a:solidFill>
                  <a:srgbClr val="006600"/>
                </a:solidFill>
                <a:latin typeface="微軟正黑體" pitchFamily="34" charset="-120"/>
                <a:ea typeface="微軟正黑體" pitchFamily="34" charset="-120"/>
                <a:cs typeface="Arial Unicode MS" pitchFamily="34" charset="-120"/>
              </a:rPr>
              <a:t>施工安全及消減意外，有明顯幫助</a:t>
            </a:r>
            <a:r>
              <a:rPr lang="zh-TW" altLang="en-US" sz="1500" dirty="0" smtClean="0">
                <a:solidFill>
                  <a:srgbClr val="006600"/>
                </a:solidFill>
                <a:latin typeface="微軟正黑體" pitchFamily="34" charset="-120"/>
                <a:ea typeface="微軟正黑體" pitchFamily="34" charset="-120"/>
                <a:cs typeface="Arial Unicode MS" pitchFamily="34" charset="-120"/>
              </a:rPr>
              <a:t>；</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742950" lvl="1" indent="-285750" algn="l" eaLnBrk="0" hangingPunct="0">
              <a:buFont typeface="Wingdings" panose="05000000000000000000" pitchFamily="2" charset="2"/>
              <a:buChar char="n"/>
            </a:pPr>
            <a:r>
              <a:rPr lang="zh-TW" altLang="en-US" sz="1500" dirty="0" smtClean="0">
                <a:solidFill>
                  <a:srgbClr val="006600"/>
                </a:solidFill>
                <a:latin typeface="微軟正黑體" pitchFamily="34" charset="-120"/>
                <a:ea typeface="微軟正黑體" pitchFamily="34" charset="-120"/>
                <a:cs typeface="Arial Unicode MS" pitchFamily="34" charset="-120"/>
              </a:rPr>
              <a:t>比較</a:t>
            </a:r>
            <a:r>
              <a:rPr lang="zh-TW" altLang="en-US" sz="1500" dirty="0">
                <a:solidFill>
                  <a:srgbClr val="006600"/>
                </a:solidFill>
                <a:latin typeface="微軟正黑體" pitchFamily="34" charset="-120"/>
                <a:ea typeface="微軟正黑體" pitchFamily="34" charset="-120"/>
                <a:cs typeface="Arial Unicode MS" pitchFamily="34" charset="-120"/>
              </a:rPr>
              <a:t>文字化的記錄，更為易於前線監管人員及工友接受</a:t>
            </a:r>
            <a:r>
              <a:rPr lang="zh-TW" altLang="en-US" sz="1500" dirty="0" smtClean="0">
                <a:solidFill>
                  <a:srgbClr val="006600"/>
                </a:solidFill>
                <a:latin typeface="微軟正黑體" pitchFamily="34" charset="-120"/>
                <a:ea typeface="微軟正黑體" pitchFamily="34" charset="-120"/>
                <a:cs typeface="Arial Unicode MS" pitchFamily="34" charset="-120"/>
              </a:rPr>
              <a:t>；</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742950" lvl="1" indent="-285750" algn="l" eaLnBrk="0" hangingPunct="0">
              <a:buFont typeface="Wingdings" panose="05000000000000000000" pitchFamily="2" charset="2"/>
              <a:buChar char="n"/>
            </a:pPr>
            <a:r>
              <a:rPr lang="zh-TW" altLang="en-US" sz="1500" dirty="0" smtClean="0">
                <a:solidFill>
                  <a:srgbClr val="006600"/>
                </a:solidFill>
                <a:latin typeface="微軟正黑體" pitchFamily="34" charset="-120"/>
                <a:ea typeface="微軟正黑體" pitchFamily="34" charset="-120"/>
                <a:cs typeface="Arial Unicode MS" pitchFamily="34" charset="-120"/>
              </a:rPr>
              <a:t>優</a:t>
            </a:r>
            <a:r>
              <a:rPr lang="zh-TW" altLang="en-US" sz="1500" dirty="0">
                <a:solidFill>
                  <a:srgbClr val="006600"/>
                </a:solidFill>
                <a:latin typeface="微軟正黑體" pitchFamily="34" charset="-120"/>
                <a:ea typeface="微軟正黑體" pitchFamily="34" charset="-120"/>
                <a:cs typeface="Arial Unicode MS" pitchFamily="34" charset="-120"/>
              </a:rPr>
              <a:t>化安全訓練，使到施工人員，更明白潛在危險的地方</a:t>
            </a:r>
            <a:r>
              <a:rPr lang="zh-TW" altLang="en-US" sz="1500" dirty="0" smtClean="0">
                <a:solidFill>
                  <a:srgbClr val="006600"/>
                </a:solidFill>
                <a:latin typeface="微軟正黑體" pitchFamily="34" charset="-120"/>
                <a:ea typeface="微軟正黑體" pitchFamily="34" charset="-120"/>
                <a:cs typeface="Arial Unicode MS" pitchFamily="34" charset="-120"/>
              </a:rPr>
              <a:t>；</a:t>
            </a:r>
            <a:endParaRPr lang="en-US" altLang="zh-TW" sz="1500" dirty="0" smtClean="0">
              <a:solidFill>
                <a:srgbClr val="006600"/>
              </a:solidFill>
              <a:latin typeface="微軟正黑體" pitchFamily="34" charset="-120"/>
              <a:ea typeface="微軟正黑體" pitchFamily="34" charset="-120"/>
              <a:cs typeface="Arial Unicode MS" pitchFamily="34" charset="-120"/>
            </a:endParaRPr>
          </a:p>
          <a:p>
            <a:pPr marL="742950" lvl="1" indent="-285750" algn="l" eaLnBrk="0" hangingPunct="0">
              <a:buFont typeface="Wingdings" panose="05000000000000000000" pitchFamily="2" charset="2"/>
              <a:buChar char="n"/>
            </a:pPr>
            <a:r>
              <a:rPr lang="zh-TW" altLang="en-US" sz="1500" dirty="0" smtClean="0">
                <a:solidFill>
                  <a:srgbClr val="006600"/>
                </a:solidFill>
                <a:latin typeface="微軟正黑體" pitchFamily="34" charset="-120"/>
                <a:ea typeface="微軟正黑體" pitchFamily="34" charset="-120"/>
                <a:cs typeface="Arial Unicode MS" pitchFamily="34" charset="-120"/>
              </a:rPr>
              <a:t>優</a:t>
            </a:r>
            <a:r>
              <a:rPr lang="zh-TW" altLang="en-US" sz="1500" dirty="0">
                <a:solidFill>
                  <a:srgbClr val="006600"/>
                </a:solidFill>
                <a:latin typeface="微軟正黑體" pitchFamily="34" charset="-120"/>
                <a:ea typeface="微軟正黑體" pitchFamily="34" charset="-120"/>
                <a:cs typeface="Arial Unicode MS" pitchFamily="34" charset="-120"/>
              </a:rPr>
              <a:t>化文書管理，易於儲存、修改及傳閱。</a:t>
            </a:r>
            <a:endParaRPr lang="en-US" altLang="zh-TW" sz="1500" dirty="0">
              <a:solidFill>
                <a:srgbClr val="006600"/>
              </a:solidFill>
              <a:latin typeface="微軟正黑體" pitchFamily="34" charset="-120"/>
              <a:ea typeface="微軟正黑體" pitchFamily="34" charset="-120"/>
              <a:cs typeface="Arial Unicode MS" pitchFamily="34" charset="-120"/>
            </a:endParaRP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
              <a:tabLst/>
            </a:pPr>
            <a:endParaRPr lang="zh-TW" altLang="en-US" sz="1500" dirty="0">
              <a:solidFill>
                <a:srgbClr val="006600"/>
              </a:solidFill>
              <a:latin typeface="微軟正黑體" pitchFamily="34" charset="-120"/>
              <a:ea typeface="微軟正黑體" pitchFamily="34" charset="-120"/>
              <a:cs typeface="Arial Unicode MS"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500" dirty="0">
                <a:solidFill>
                  <a:srgbClr val="006600"/>
                </a:solidFill>
                <a:latin typeface="微軟正黑體" pitchFamily="34" charset="-120"/>
                <a:ea typeface="微軟正黑體" pitchFamily="34" charset="-120"/>
                <a:cs typeface="Arial Unicode MS" pitchFamily="34" charset="-120"/>
              </a:rPr>
              <a:t>整體而言，我們深信科技對未來建築業的影響，將繼續扮演更重要的角色。</a:t>
            </a:r>
            <a:r>
              <a:rPr lang="zh-HK" altLang="en-US" sz="1500" dirty="0">
                <a:solidFill>
                  <a:srgbClr val="006600"/>
                </a:solidFill>
                <a:latin typeface="微軟正黑體" pitchFamily="34" charset="-120"/>
                <a:ea typeface="微軟正黑體" pitchFamily="34" charset="-120"/>
                <a:cs typeface="Arial Unicode MS" pitchFamily="34" charset="-120"/>
              </a:rPr>
              <a:t>建築</a:t>
            </a:r>
            <a:r>
              <a:rPr lang="zh-TW" altLang="en-US" sz="1500" dirty="0">
                <a:solidFill>
                  <a:srgbClr val="006600"/>
                </a:solidFill>
                <a:latin typeface="微軟正黑體" pitchFamily="34" charset="-120"/>
                <a:ea typeface="微軟正黑體" pitchFamily="34" charset="-120"/>
                <a:cs typeface="Arial Unicode MS" pitchFamily="34" charset="-120"/>
              </a:rPr>
              <a:t>訊息模擬</a:t>
            </a:r>
            <a:r>
              <a:rPr lang="en-US" altLang="zh-TW" sz="1500" dirty="0">
                <a:solidFill>
                  <a:srgbClr val="006600"/>
                </a:solidFill>
                <a:latin typeface="微軟正黑體" pitchFamily="34" charset="-120"/>
                <a:ea typeface="微軟正黑體" pitchFamily="34" charset="-120"/>
                <a:cs typeface="Arial Unicode MS" pitchFamily="34" charset="-120"/>
              </a:rPr>
              <a:t>(BIM)</a:t>
            </a:r>
            <a:r>
              <a:rPr lang="zh-TW" altLang="en-US" sz="1500" dirty="0">
                <a:solidFill>
                  <a:srgbClr val="006600"/>
                </a:solidFill>
                <a:latin typeface="微軟正黑體" pitchFamily="34" charset="-120"/>
                <a:ea typeface="微軟正黑體" pitchFamily="34" charset="-120"/>
                <a:cs typeface="Arial Unicode MS" pitchFamily="34" charset="-120"/>
              </a:rPr>
              <a:t>，不論對質量、進度、成本控制方面有幫助，對於改善工地安全，亦扮演不可或缺的重要的角色，公司將持續發展</a:t>
            </a:r>
            <a:r>
              <a:rPr lang="zh-HK" altLang="en-US" sz="1500" dirty="0">
                <a:solidFill>
                  <a:srgbClr val="006600"/>
                </a:solidFill>
                <a:latin typeface="微軟正黑體" pitchFamily="34" charset="-120"/>
                <a:ea typeface="微軟正黑體" pitchFamily="34" charset="-120"/>
                <a:cs typeface="Arial Unicode MS" pitchFamily="34" charset="-120"/>
              </a:rPr>
              <a:t>建築</a:t>
            </a:r>
            <a:r>
              <a:rPr lang="zh-TW" altLang="en-US" sz="1500" dirty="0">
                <a:solidFill>
                  <a:srgbClr val="006600"/>
                </a:solidFill>
                <a:latin typeface="微軟正黑體" pitchFamily="34" charset="-120"/>
                <a:ea typeface="微軟正黑體" pitchFamily="34" charset="-120"/>
                <a:cs typeface="Arial Unicode MS" pitchFamily="34" charset="-120"/>
              </a:rPr>
              <a:t>訊息模擬</a:t>
            </a:r>
            <a:r>
              <a:rPr lang="en-US" altLang="zh-TW" sz="1500" dirty="0">
                <a:solidFill>
                  <a:srgbClr val="006600"/>
                </a:solidFill>
                <a:latin typeface="微軟正黑體" pitchFamily="34" charset="-120"/>
                <a:ea typeface="微軟正黑體" pitchFamily="34" charset="-120"/>
                <a:cs typeface="Arial Unicode MS" pitchFamily="34" charset="-120"/>
              </a:rPr>
              <a:t>(BIM)</a:t>
            </a:r>
            <a:r>
              <a:rPr lang="zh-TW" altLang="en-US" sz="1500" dirty="0">
                <a:solidFill>
                  <a:srgbClr val="006600"/>
                </a:solidFill>
                <a:latin typeface="微軟正黑體" pitchFamily="34" charset="-120"/>
                <a:ea typeface="微軟正黑體" pitchFamily="34" charset="-120"/>
                <a:cs typeface="Arial Unicode MS" pitchFamily="34" charset="-120"/>
              </a:rPr>
              <a:t>系統。</a:t>
            </a:r>
          </a:p>
        </p:txBody>
      </p:sp>
      <p:pic>
        <p:nvPicPr>
          <p:cNvPr id="3" name="Slide 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568267" y="5805264"/>
            <a:ext cx="609600" cy="6096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2_預設簡報設計">
  <a:themeElements>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預設簡報設計">
      <a:majorFont>
        <a:latin typeface="Impact"/>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2800" b="0" i="0" u="none" strike="noStrike" cap="none" normalizeH="0" baseline="0" smtClean="0">
            <a:ln>
              <a:noFill/>
            </a:ln>
            <a:solidFill>
              <a:schemeClr val="hlink"/>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2800" b="0" i="0" u="none" strike="noStrike" cap="none" normalizeH="0" baseline="0" smtClean="0">
            <a:ln>
              <a:noFill/>
            </a:ln>
            <a:solidFill>
              <a:schemeClr val="hlink"/>
            </a:solidFill>
            <a:effectLst/>
            <a:latin typeface="Times New Roman" pitchFamily="18" charset="0"/>
            <a:ea typeface="標楷體" pitchFamily="65" charset="-120"/>
          </a:defRPr>
        </a:defPPr>
      </a:lstStyle>
    </a:lnDef>
  </a:objectDefaults>
  <a:extraClrSchemeLst>
    <a:extraClrScheme>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18154</TotalTime>
  <Words>1046</Words>
  <Application>Microsoft Office PowerPoint</Application>
  <PresentationFormat>如螢幕大小 (4:3)</PresentationFormat>
  <Paragraphs>78</Paragraphs>
  <Slides>8</Slides>
  <Notes>0</Notes>
  <HiddenSlides>0</HiddenSlides>
  <MMClips>8</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2_預設簡報設計</vt:lpstr>
      <vt:lpstr>參賽地盤資料</vt:lpstr>
      <vt:lpstr>地盤鳥瞰圖</vt:lpstr>
      <vt:lpstr>天秤安裝使用BIM管理概念</vt:lpstr>
      <vt:lpstr>建築訊息模擬(BIM)應用於天秤安裝工序</vt:lpstr>
      <vt:lpstr>PowerPoint 簡報</vt:lpstr>
      <vt:lpstr>建築訊息模擬(BIM)的安全管理重點</vt:lpstr>
      <vt:lpstr>建築訊息模擬(BIM)的安全管理重點</vt:lpstr>
      <vt:lpstr>總結</vt:lpstr>
    </vt:vector>
  </TitlesOfParts>
  <Company>Yau Lee Holdings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Practice</dc:title>
  <dc:creator>Yau Lee</dc:creator>
  <cp:lastModifiedBy>Florence YY LAI</cp:lastModifiedBy>
  <cp:revision>1274</cp:revision>
  <dcterms:created xsi:type="dcterms:W3CDTF">2009-03-04T10:16:55Z</dcterms:created>
  <dcterms:modified xsi:type="dcterms:W3CDTF">2015-04-23T10:03:10Z</dcterms:modified>
</cp:coreProperties>
</file>