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534" r:id="rId3"/>
    <p:sldId id="662" r:id="rId4"/>
    <p:sldId id="663" r:id="rId5"/>
    <p:sldId id="671" r:id="rId6"/>
    <p:sldId id="665" r:id="rId7"/>
    <p:sldId id="681" r:id="rId8"/>
    <p:sldId id="682" r:id="rId9"/>
    <p:sldId id="683" r:id="rId10"/>
    <p:sldId id="661" r:id="rId11"/>
    <p:sldId id="666" r:id="rId12"/>
    <p:sldId id="674" r:id="rId13"/>
    <p:sldId id="667" r:id="rId14"/>
    <p:sldId id="668" r:id="rId15"/>
    <p:sldId id="669" r:id="rId16"/>
    <p:sldId id="675" r:id="rId17"/>
    <p:sldId id="677" r:id="rId18"/>
    <p:sldId id="678" r:id="rId19"/>
    <p:sldId id="680" r:id="rId20"/>
    <p:sldId id="673" r:id="rId21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6600CC"/>
    <a:srgbClr val="008000"/>
    <a:srgbClr val="0000FF"/>
    <a:srgbClr val="0066FF"/>
    <a:srgbClr val="E7F3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4" autoAdjust="0"/>
    <p:restoredTop sz="99829" autoAdjust="0"/>
  </p:normalViewPr>
  <p:slideViewPr>
    <p:cSldViewPr>
      <p:cViewPr varScale="1">
        <p:scale>
          <a:sx n="87" d="100"/>
          <a:sy n="87" d="100"/>
        </p:scale>
        <p:origin x="-73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-2064" y="-102"/>
      </p:cViewPr>
      <p:guideLst>
        <p:guide orient="horz" pos="3129"/>
        <p:guide pos="214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>
            <a:lvl1pPr defTabSz="884352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>
            <a:lvl1pPr algn="r" defTabSz="884352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</a:bodyPr>
          <a:lstStyle>
            <a:lvl1pPr defTabSz="884352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</a:bodyPr>
          <a:lstStyle>
            <a:lvl1pPr algn="r" defTabSz="884352" eaLnBrk="1" hangingPunct="1">
              <a:defRPr sz="1200"/>
            </a:lvl1pPr>
          </a:lstStyle>
          <a:p>
            <a:pPr>
              <a:defRPr/>
            </a:pPr>
            <a:fld id="{CC0B2BF1-9FCD-497F-97D2-5D951AE89E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0054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>
            <a:lvl1pPr defTabSz="884352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>
            <a:lvl1pPr algn="r" defTabSz="884352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7713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19638"/>
            <a:ext cx="54419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</a:bodyPr>
          <a:lstStyle>
            <a:lvl1pPr defTabSz="884352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</a:bodyPr>
          <a:lstStyle>
            <a:lvl1pPr algn="r" defTabSz="884352" eaLnBrk="1" hangingPunct="1">
              <a:defRPr sz="1200"/>
            </a:lvl1pPr>
          </a:lstStyle>
          <a:p>
            <a:pPr>
              <a:defRPr/>
            </a:pPr>
            <a:fld id="{3E4AEA02-5FD1-44E0-BC44-94FD955AC2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0309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B4DE1284-7F67-4083-8816-4A83B900002A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5AD47920-5901-47FF-BE77-367D5672E414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F1F1D63-D8B4-4079-9CB8-A33D3190A537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26040407-2F71-4A7E-B81C-09ABA5663841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238CD755-0317-4E85-B7E1-3B29945A0B7A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0180C55F-C86E-4D66-8E20-F67F32B33844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811039FE-82DD-40A9-8859-654C4A0F5486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5293B730-76B2-4066-8A1A-36D28183A2B6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2F8561E7-7EA2-469D-AA1C-540B095DEF8E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4C182265-32D3-4B1C-ABF1-0C5CAE22CB4E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DA5763B9-43DE-42E4-8CCF-F67701EE42C5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9A381337-5693-4698-B26D-120A2F249DAF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2E1929D4-635B-4AE6-A9EC-8C2CC4B6AA46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35D40417-AA87-4C8C-AE10-B82B13E14EE2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35D40417-AA87-4C8C-AE10-B82B13E14EE2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35D40417-AA87-4C8C-AE10-B82B13E14EE2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35D40417-AA87-4C8C-AE10-B82B13E14EE2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HK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88423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09252973-23CC-4568-9834-7A37B640EE41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BF8F-BD95-42DD-9E50-2D287586DA0C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7071-1B0C-403A-BDF3-0D79B38E76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713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414D-10CE-4E42-BE83-1EA904F114B3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18DB9-AAA8-4FDE-9B44-3AF796720B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55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494E-CE6D-4AC1-9704-3ADD648A114F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43A1-610E-4C8F-81FE-79C977655B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213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3D85-BA3F-4E89-85B1-75B5370058CF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9C1B-1390-4146-93E6-7B1AA28AB4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800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 userDrawn="1"/>
        </p:nvSpPr>
        <p:spPr bwMode="auto">
          <a:xfrm>
            <a:off x="431800" y="414338"/>
            <a:ext cx="91360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HK" sz="2800" b="1" smtClean="0"/>
              <a:t>RFID Contactless Access Controlling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HK" sz="2800" b="1" smtClean="0"/>
              <a:t>and Recording System</a:t>
            </a:r>
            <a:endParaRPr lang="en-US" altLang="zh-TW" sz="2800" b="1" smtClean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746A-CF85-4029-AB40-6040D148CD07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86FF-CAEE-4E77-96C8-3CF25F98CC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44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7A55-C9F7-4A8A-86C5-D80BAC475768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2A8E9-626B-4D24-A340-1DCE0D6CB4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103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56C5-77AA-4BA8-85D4-408724003CB1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F1B1D-B1B6-4502-BFAA-8E0C1A8817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3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4817-3811-45AC-B8D7-CBBEB9139106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1BA-0B1D-466D-AA91-6F52C1DC49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53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1EC7-3671-461E-A0D3-7B6B3E3998F5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C13C-47F7-4378-A48A-0C75D98190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612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C30D-99A3-42EE-A533-BC1363927F5C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6F36A-7A5F-447E-9490-4CB7DAC4C4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232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A55F-3499-47B2-A65A-AF7C116E55E9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C391E-7DED-4E16-A82C-7052164423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308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BECD-E099-4D6F-9E1D-7E252F337272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4B95-833D-4E0A-B96D-19374B3B13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57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20252-FC07-41CF-AAC1-21133AFBCB33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01BC-B050-4023-9462-FF6B34E760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865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9F822568-2C17-41A3-85D1-75EB1C04BDFC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4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5D2864-99AA-48C7-A02B-DC8DB80C954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8975"/>
            <a:ext cx="8229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14199FEC-DCF9-4590-8322-3586F08F2910}" type="datetime1">
              <a:rPr lang="zh-TW" altLang="en-US"/>
              <a:pPr>
                <a:defRPr/>
              </a:pPr>
              <a:t>2015/4/17</a:t>
            </a:fld>
            <a:endParaRPr lang="en-US" altLang="zh-TW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40013B-F9F8-4FC1-8BAF-5EE553EB7B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68313" y="1412875"/>
            <a:ext cx="8675687" cy="8096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zh-TW" b="1" smtClean="0">
              <a:solidFill>
                <a:schemeClr val="tx2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68313" y="1485900"/>
            <a:ext cx="8675687" cy="52388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zh-TW" b="1" smtClean="0">
              <a:solidFill>
                <a:schemeClr val="tx2"/>
              </a:solidFill>
            </a:endParaRPr>
          </a:p>
        </p:txBody>
      </p:sp>
      <p:pic>
        <p:nvPicPr>
          <p:cNvPr id="2057" name="Picture 15" descr="CW_chi_eng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1963" y="279400"/>
            <a:ext cx="803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5CC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588" y="6164263"/>
            <a:ext cx="10795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" descr="ER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713" y="5949950"/>
            <a:ext cx="449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14.mp3"/><Relationship Id="rId7" Type="http://schemas.openxmlformats.org/officeDocument/2006/relationships/image" Target="../media/image15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4.mp3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7.mp3"/><Relationship Id="rId7" Type="http://schemas.openxmlformats.org/officeDocument/2006/relationships/image" Target="../media/image19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7.mp3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0.mp3"/><Relationship Id="rId7" Type="http://schemas.openxmlformats.org/officeDocument/2006/relationships/image" Target="../media/image2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0.mp3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media" Target="../media/media24.mp3"/><Relationship Id="rId7" Type="http://schemas.openxmlformats.org/officeDocument/2006/relationships/image" Target="../media/image27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audio" Target="../media/media24.mp3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6.mp3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6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0.mp3"/><Relationship Id="rId7" Type="http://schemas.openxmlformats.org/officeDocument/2006/relationships/image" Target="../media/image1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0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001838"/>
            <a:ext cx="9144000" cy="1470025"/>
          </a:xfrm>
        </p:spPr>
        <p:txBody>
          <a:bodyPr/>
          <a:lstStyle/>
          <a:p>
            <a:pPr algn="ctr" eaLnBrk="1" hangingPunct="1"/>
            <a:r>
              <a:rPr lang="en-US" altLang="zh-TW" sz="2800" smtClean="0">
                <a:ea typeface="SimHei" pitchFamily="49" charset="-122"/>
              </a:rPr>
              <a:t>Innovative Safety Initiative Award 2015 Presentation</a:t>
            </a:r>
            <a:br>
              <a:rPr lang="en-US" altLang="zh-TW" sz="2800" smtClean="0">
                <a:ea typeface="SimHei" pitchFamily="49" charset="-122"/>
              </a:rPr>
            </a:br>
            <a:r>
              <a:rPr lang="en-US" altLang="zh-TW" sz="2800" smtClean="0">
                <a:ea typeface="新細明體" pitchFamily="18" charset="-120"/>
              </a:rPr>
              <a:t>Construction of Home Ownership Scheme at</a:t>
            </a:r>
            <a:br>
              <a:rPr lang="en-US" altLang="zh-TW" sz="2800" smtClean="0">
                <a:ea typeface="新細明體" pitchFamily="18" charset="-120"/>
              </a:rPr>
            </a:br>
            <a:r>
              <a:rPr lang="en-US" altLang="zh-TW" sz="2800" smtClean="0">
                <a:ea typeface="新細明體" pitchFamily="18" charset="-120"/>
              </a:rPr>
              <a:t>Wang Yip Street West, Yuen Long</a:t>
            </a:r>
            <a:br>
              <a:rPr lang="en-US" altLang="zh-TW" sz="2800" smtClean="0">
                <a:ea typeface="新細明體" pitchFamily="18" charset="-120"/>
              </a:rPr>
            </a:br>
            <a:r>
              <a:rPr lang="en-US" altLang="zh-TW" sz="2800" smtClean="0">
                <a:ea typeface="新細明體" pitchFamily="18" charset="-120"/>
              </a:rPr>
              <a:t>HKHA Contract No. 20130046</a:t>
            </a:r>
            <a:br>
              <a:rPr lang="en-US" altLang="zh-TW" sz="2800" smtClean="0">
                <a:ea typeface="新細明體" pitchFamily="18" charset="-120"/>
              </a:rPr>
            </a:br>
            <a:endParaRPr lang="en-US" altLang="zh-TW" sz="2800" smtClean="0">
              <a:ea typeface="新細明體" pitchFamily="18" charset="-120"/>
            </a:endParaRPr>
          </a:p>
        </p:txBody>
      </p:sp>
      <p:pic>
        <p:nvPicPr>
          <p:cNvPr id="4099" name="Picture 6" descr="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503613"/>
            <a:ext cx="4694237" cy="33115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7" descr="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194175"/>
            <a:ext cx="2509838" cy="1836738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2530" y="108874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500"/>
    </mc:Choice>
    <mc:Fallback>
      <p:transition spd="slow" advClick="0" advTm="1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71" t="19249" r="20476" b="24783"/>
          <a:stretch>
            <a:fillRect/>
          </a:stretch>
        </p:blipFill>
        <p:spPr bwMode="auto">
          <a:xfrm>
            <a:off x="4481513" y="2484438"/>
            <a:ext cx="3646487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666750" y="5464175"/>
            <a:ext cx="35972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600" u="sng"/>
              <a:t>Photo 4. </a:t>
            </a:r>
            <a:r>
              <a:rPr lang="en-US" altLang="zh-HK" sz="1600" u="sng"/>
              <a:t>Closer view of the RFID Reader, Slave Controller and Red &amp; Green Lights</a:t>
            </a:r>
            <a:r>
              <a:rPr lang="en-US" altLang="zh-TW" sz="1600" u="sng"/>
              <a:t> </a:t>
            </a:r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4662488" y="5588000"/>
            <a:ext cx="3863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u="sng"/>
              <a:t>Photo 5. </a:t>
            </a:r>
            <a:r>
              <a:rPr lang="en-US" altLang="zh-HK" sz="1600" u="sng"/>
              <a:t>RFID Tag inside Safety Helmet</a:t>
            </a:r>
            <a:r>
              <a:rPr lang="en-US" altLang="zh-TW" sz="1600" u="sng"/>
              <a:t> </a:t>
            </a:r>
          </a:p>
        </p:txBody>
      </p:sp>
      <p:pic>
        <p:nvPicPr>
          <p:cNvPr id="11269" name="Picture 7" descr="O:\14.1 Process Control - Work Permit\Access Control\ACI (RFID)\DSC025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2484438"/>
            <a:ext cx="359727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1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02570" y="143635"/>
            <a:ext cx="487363" cy="487363"/>
          </a:xfrm>
          <a:prstGeom prst="rect">
            <a:avLst/>
          </a:prstGeom>
        </p:spPr>
      </p:pic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3176845" y="1673805"/>
            <a:ext cx="3512880" cy="2565285"/>
            <a:chOff x="3176845" y="1673805"/>
            <a:chExt cx="3512880" cy="2565285"/>
          </a:xfrm>
        </p:grpSpPr>
        <p:cxnSp>
          <p:nvCxnSpPr>
            <p:cNvPr id="8" name="AutoShape 13"/>
            <p:cNvCxnSpPr>
              <a:cxnSpLocks noChangeShapeType="1"/>
            </p:cNvCxnSpPr>
            <p:nvPr/>
          </p:nvCxnSpPr>
          <p:spPr bwMode="auto">
            <a:xfrm flipH="1">
              <a:off x="3176845" y="2135188"/>
              <a:ext cx="1755195" cy="2103902"/>
            </a:xfrm>
            <a:prstGeom prst="straightConnector1">
              <a:avLst/>
            </a:prstGeom>
            <a:noFill/>
            <a:ln w="50800">
              <a:solidFill>
                <a:srgbClr val="FF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文字方塊 2"/>
            <p:cNvSpPr txBox="1">
              <a:spLocks noChangeArrowheads="1"/>
            </p:cNvSpPr>
            <p:nvPr/>
          </p:nvSpPr>
          <p:spPr bwMode="auto">
            <a:xfrm>
              <a:off x="4757737" y="1673805"/>
              <a:ext cx="1931988" cy="75723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HK" sz="1400" b="1" dirty="0"/>
                <a:t>Red</a:t>
              </a:r>
              <a:r>
                <a:rPr lang="en-US" altLang="zh-TW" sz="1400" b="1" dirty="0"/>
                <a:t> </a:t>
              </a:r>
              <a:r>
                <a:rPr lang="en-US" altLang="zh-HK" sz="1400" b="1" dirty="0"/>
                <a:t>&amp;</a:t>
              </a:r>
              <a:r>
                <a:rPr lang="en-US" altLang="zh-TW" sz="1400" b="1" dirty="0"/>
                <a:t> </a:t>
              </a:r>
              <a:r>
                <a:rPr lang="en-US" altLang="zh-HK" sz="1400" b="1" dirty="0"/>
                <a:t>Green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HK" sz="1400" b="1" dirty="0"/>
                <a:t>Signal Lights and</a:t>
              </a:r>
              <a:r>
                <a:rPr lang="en-US" altLang="zh-TW" sz="1400" b="1" dirty="0"/>
                <a:t> </a:t>
              </a:r>
              <a:r>
                <a:rPr lang="en-US" altLang="zh-HK" sz="1400" b="1" dirty="0"/>
                <a:t>Chimes</a:t>
              </a:r>
              <a:endParaRPr lang="en-US" altLang="zh-TW" sz="1400" b="1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zh-TW" sz="1400" b="1" dirty="0"/>
            </a:p>
          </p:txBody>
        </p:sp>
      </p:grp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34132" y="1673805"/>
            <a:ext cx="2125662" cy="1192213"/>
            <a:chOff x="1096963" y="1504950"/>
            <a:chExt cx="2125662" cy="1192213"/>
          </a:xfrm>
        </p:grpSpPr>
        <p:cxnSp>
          <p:nvCxnSpPr>
            <p:cNvPr id="11" name="AutoShape 19"/>
            <p:cNvCxnSpPr>
              <a:cxnSpLocks noChangeShapeType="1"/>
            </p:cNvCxnSpPr>
            <p:nvPr/>
          </p:nvCxnSpPr>
          <p:spPr bwMode="auto">
            <a:xfrm>
              <a:off x="2141538" y="1898650"/>
              <a:ext cx="1081087" cy="798513"/>
            </a:xfrm>
            <a:prstGeom prst="straightConnector1">
              <a:avLst/>
            </a:prstGeom>
            <a:noFill/>
            <a:ln w="50800">
              <a:solidFill>
                <a:srgbClr val="FF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文字方塊 2"/>
            <p:cNvSpPr txBox="1">
              <a:spLocks noChangeArrowheads="1"/>
            </p:cNvSpPr>
            <p:nvPr/>
          </p:nvSpPr>
          <p:spPr bwMode="auto">
            <a:xfrm>
              <a:off x="1096963" y="1504950"/>
              <a:ext cx="1044575" cy="11922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HK" sz="1400" b="1" dirty="0"/>
                <a:t>Slave Controller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HK" sz="1400" b="1" dirty="0"/>
            </a:p>
          </p:txBody>
        </p:sp>
      </p:grp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2316162" y="1611313"/>
            <a:ext cx="2441575" cy="2312742"/>
            <a:chOff x="2792413" y="1577975"/>
            <a:chExt cx="2441575" cy="2312742"/>
          </a:xfrm>
        </p:grpSpPr>
        <p:sp>
          <p:nvSpPr>
            <p:cNvPr id="14" name="文字方塊 1"/>
            <p:cNvSpPr txBox="1">
              <a:spLocks noChangeArrowheads="1"/>
            </p:cNvSpPr>
            <p:nvPr/>
          </p:nvSpPr>
          <p:spPr bwMode="auto">
            <a:xfrm>
              <a:off x="2792413" y="1577975"/>
              <a:ext cx="24415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HK" sz="1400" b="1" dirty="0"/>
                <a:t>Long Range RFID Reader</a:t>
              </a:r>
              <a:endParaRPr lang="en-US" altLang="zh-TW" sz="1400" b="1" dirty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zh-HK" sz="1400" b="1" dirty="0"/>
            </a:p>
          </p:txBody>
        </p:sp>
        <p:cxnSp>
          <p:nvCxnSpPr>
            <p:cNvPr id="15" name="AutoShape 19"/>
            <p:cNvCxnSpPr>
              <a:cxnSpLocks noChangeShapeType="1"/>
            </p:cNvCxnSpPr>
            <p:nvPr/>
          </p:nvCxnSpPr>
          <p:spPr bwMode="auto">
            <a:xfrm flipH="1">
              <a:off x="3158041" y="1970088"/>
              <a:ext cx="855159" cy="1920629"/>
            </a:xfrm>
            <a:prstGeom prst="straightConnector1">
              <a:avLst/>
            </a:prstGeom>
            <a:noFill/>
            <a:ln w="50800">
              <a:solidFill>
                <a:srgbClr val="FF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6" name="11_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02570" y="773705"/>
            <a:ext cx="487363" cy="487363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>
          <a:xfrm>
            <a:off x="5022050" y="3023955"/>
            <a:ext cx="2700300" cy="1800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32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583113" y="5049838"/>
            <a:ext cx="43529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TW" sz="1600" u="sng"/>
              <a:t>Photo 6. </a:t>
            </a:r>
            <a:r>
              <a:rPr lang="en-US" altLang="zh-HK" sz="1600" u="sng"/>
              <a:t>Real time IN &amp; OUT Log and current list of workers inside workplace with photo</a:t>
            </a:r>
            <a:endParaRPr lang="en-US" altLang="zh-TW" sz="1600" u="sng"/>
          </a:p>
        </p:txBody>
      </p:sp>
      <p:pic>
        <p:nvPicPr>
          <p:cNvPr id="13315" name="Picture 5" descr="20150414_1414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1584325"/>
            <a:ext cx="3871912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20150414_1414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1584325"/>
            <a:ext cx="43529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431800" y="4164013"/>
            <a:ext cx="2025650" cy="19653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向右箭號 2"/>
          <p:cNvSpPr/>
          <p:nvPr/>
        </p:nvSpPr>
        <p:spPr>
          <a:xfrm rot="20934172">
            <a:off x="2565400" y="4316413"/>
            <a:ext cx="1974850" cy="4349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2560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18"/>
          <a:stretch>
            <a:fillRect/>
          </a:stretch>
        </p:blipFill>
        <p:spPr bwMode="auto">
          <a:xfrm>
            <a:off x="341313" y="1989138"/>
            <a:ext cx="531018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Oval 9"/>
          <p:cNvSpPr>
            <a:spLocks noChangeArrowheads="1"/>
          </p:cNvSpPr>
          <p:nvPr/>
        </p:nvSpPr>
        <p:spPr bwMode="auto">
          <a:xfrm>
            <a:off x="3221038" y="4419600"/>
            <a:ext cx="990600" cy="1579563"/>
          </a:xfrm>
          <a:prstGeom prst="ellipse">
            <a:avLst/>
          </a:prstGeom>
          <a:solidFill>
            <a:srgbClr val="FFFFFF">
              <a:alpha val="0"/>
            </a:srgbClr>
          </a:solidFill>
          <a:ln w="50800">
            <a:solidFill>
              <a:srgbClr val="FF66FF"/>
            </a:solidFill>
            <a:prstDash val="sysDot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2" name="Rectangle 3"/>
          <p:cNvSpPr>
            <a:spLocks/>
          </p:cNvSpPr>
          <p:nvPr/>
        </p:nvSpPr>
        <p:spPr bwMode="auto">
          <a:xfrm>
            <a:off x="341313" y="5902325"/>
            <a:ext cx="8280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TW" sz="1600" u="sng"/>
              <a:t>Screenshot 1 .</a:t>
            </a:r>
            <a:r>
              <a:rPr lang="en-US" altLang="zh-HK" sz="1600" u="sng"/>
              <a:t>Real time IN &amp; OUT Log and current list of workers inside workplace</a:t>
            </a:r>
            <a:endParaRPr lang="en-US" altLang="zh-TW" sz="1600" u="sng"/>
          </a:p>
        </p:txBody>
      </p:sp>
      <p:pic>
        <p:nvPicPr>
          <p:cNvPr id="1229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4" r="1385" b="13423"/>
          <a:stretch>
            <a:fillRect/>
          </a:stretch>
        </p:blipFill>
        <p:spPr bwMode="auto">
          <a:xfrm>
            <a:off x="5246688" y="1584325"/>
            <a:ext cx="3556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13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7535" y="1043735"/>
            <a:ext cx="487363" cy="487363"/>
          </a:xfrm>
          <a:prstGeom prst="rect">
            <a:avLst/>
          </a:prstGeom>
        </p:spPr>
      </p:pic>
      <p:pic>
        <p:nvPicPr>
          <p:cNvPr id="4" name="13_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7535" y="174545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/>
          </p:cNvSpPr>
          <p:nvPr/>
        </p:nvSpPr>
        <p:spPr bwMode="auto">
          <a:xfrm>
            <a:off x="1287463" y="5859463"/>
            <a:ext cx="58499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TW" sz="1600" u="sng"/>
              <a:t>Screenshot 2 .</a:t>
            </a:r>
            <a:r>
              <a:rPr lang="en-US" altLang="zh-HK" sz="1600" u="sng"/>
              <a:t>Real Time Alert of workers who had been entered Raft Foundation over specified time</a:t>
            </a:r>
          </a:p>
          <a:p>
            <a:pPr eaLnBrk="1" hangingPunct="1">
              <a:buFont typeface="Arial" charset="0"/>
              <a:buNone/>
            </a:pPr>
            <a:r>
              <a:rPr lang="en-US" altLang="zh-HK" sz="1600"/>
              <a:t>        </a:t>
            </a:r>
            <a:r>
              <a:rPr lang="en-US" altLang="zh-HK" sz="1600" u="sng"/>
              <a:t>(Current Setting: 4 Hours)</a:t>
            </a:r>
            <a:endParaRPr lang="en-US" altLang="zh-TW" sz="1600" u="sng"/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18"/>
          <a:stretch>
            <a:fillRect/>
          </a:stretch>
        </p:blipFill>
        <p:spPr bwMode="auto">
          <a:xfrm>
            <a:off x="157163" y="2033588"/>
            <a:ext cx="40513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738" y="1679575"/>
            <a:ext cx="35337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橢圓 1"/>
          <p:cNvSpPr/>
          <p:nvPr/>
        </p:nvSpPr>
        <p:spPr>
          <a:xfrm>
            <a:off x="2997200" y="3924300"/>
            <a:ext cx="868363" cy="112553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向右箭號 2"/>
          <p:cNvSpPr/>
          <p:nvPr/>
        </p:nvSpPr>
        <p:spPr>
          <a:xfrm rot="20292141">
            <a:off x="4249738" y="3727450"/>
            <a:ext cx="1211262" cy="43338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2550" y="27865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1989138"/>
            <a:ext cx="36893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522288" y="5184775"/>
            <a:ext cx="3689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u="sng"/>
              <a:t>Screenshot 3. </a:t>
            </a:r>
            <a:r>
              <a:rPr lang="en-US" altLang="zh-HK" sz="1600" u="sng"/>
              <a:t>Sorting the list of workers according to subcontractors</a:t>
            </a:r>
            <a:r>
              <a:rPr lang="en-US" altLang="zh-TW" sz="1600" u="sng"/>
              <a:t>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37147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932363" y="5138738"/>
            <a:ext cx="37147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u="sng"/>
              <a:t>Screenshot 4. </a:t>
            </a:r>
            <a:r>
              <a:rPr lang="en-US" altLang="zh-HK" sz="1600" u="sng"/>
              <a:t>Database of All Workers with RFID Tags</a:t>
            </a:r>
            <a:r>
              <a:rPr lang="en-US" altLang="zh-TW" sz="1600" u="sng"/>
              <a:t> </a:t>
            </a:r>
          </a:p>
        </p:txBody>
      </p:sp>
      <p:pic>
        <p:nvPicPr>
          <p:cNvPr id="2" name="15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02570" y="413665"/>
            <a:ext cx="487363" cy="487363"/>
          </a:xfrm>
          <a:prstGeom prst="rect">
            <a:avLst/>
          </a:prstGeom>
        </p:spPr>
      </p:pic>
      <p:pic>
        <p:nvPicPr>
          <p:cNvPr id="3" name="15_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02569" y="117875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500"/>
    </mc:Choice>
    <mc:Fallback xmlns="">
      <p:transition spd="slow" advClick="0" advTm="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476250" y="1673225"/>
            <a:ext cx="8281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altLang="zh-TW"/>
              <a:t>3.  </a:t>
            </a:r>
            <a:r>
              <a:rPr kumimoji="0" lang="en-US" altLang="zh-TW" sz="2800"/>
              <a:t>Continuous Improvements, Development and Expansion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1800" y="2446338"/>
            <a:ext cx="8280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kumimoji="0" lang="en-US" altLang="zh-TW" sz="2800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927100" y="2541588"/>
            <a:ext cx="75358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u="sng"/>
              <a:t>Improvement 1 since last submission: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HK" sz="1600" u="sng"/>
              <a:t>Added turnstile to control unauthorized entry</a:t>
            </a:r>
            <a:endParaRPr lang="en-US" altLang="zh-TW" sz="1600" u="sng"/>
          </a:p>
        </p:txBody>
      </p:sp>
      <p:pic>
        <p:nvPicPr>
          <p:cNvPr id="16389" name="Picture 5" descr="20150110_1131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88" y="3203575"/>
            <a:ext cx="2574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GEDC37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25" y="3140075"/>
            <a:ext cx="2586038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右箭號 8"/>
          <p:cNvSpPr/>
          <p:nvPr/>
        </p:nvSpPr>
        <p:spPr>
          <a:xfrm>
            <a:off x="4235450" y="4357688"/>
            <a:ext cx="763588" cy="54451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" name="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2560" y="36866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476250" y="1673225"/>
            <a:ext cx="8281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altLang="zh-TW"/>
              <a:t>3.  </a:t>
            </a:r>
            <a:r>
              <a:rPr kumimoji="0" lang="en-US" altLang="zh-TW" sz="2800"/>
              <a:t>Continuous Improvements, Development and Expansion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431800" y="2446338"/>
            <a:ext cx="8280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kumimoji="0" lang="en-US" altLang="zh-TW" sz="2800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927100" y="2541588"/>
            <a:ext cx="73358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u="sng"/>
              <a:t>Improvement 2 since last submission: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HK" sz="1600" u="sng"/>
              <a:t>Added current list of workers inside workplace with photo</a:t>
            </a:r>
            <a:endParaRPr lang="en-US" altLang="zh-TW" sz="1600" u="sng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zh-HK" sz="1800"/>
          </a:p>
        </p:txBody>
      </p:sp>
      <p:pic>
        <p:nvPicPr>
          <p:cNvPr id="1741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17900"/>
            <a:ext cx="37322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向右箭號 12"/>
          <p:cNvSpPr/>
          <p:nvPr/>
        </p:nvSpPr>
        <p:spPr>
          <a:xfrm>
            <a:off x="4235450" y="4357688"/>
            <a:ext cx="763588" cy="54451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5162550" y="3532188"/>
            <a:ext cx="3910013" cy="2911475"/>
            <a:chOff x="5162550" y="3532188"/>
            <a:chExt cx="3910013" cy="2912147"/>
          </a:xfrm>
        </p:grpSpPr>
        <p:pic>
          <p:nvPicPr>
            <p:cNvPr id="17417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118"/>
            <a:stretch>
              <a:fillRect/>
            </a:stretch>
          </p:blipFill>
          <p:spPr bwMode="auto">
            <a:xfrm>
              <a:off x="5162550" y="3532188"/>
              <a:ext cx="3910013" cy="278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橢圓 1"/>
            <p:cNvSpPr/>
            <p:nvPr/>
          </p:nvSpPr>
          <p:spPr>
            <a:xfrm>
              <a:off x="7272338" y="5318537"/>
              <a:ext cx="809625" cy="112579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" name="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2560" y="14363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476250" y="1673225"/>
            <a:ext cx="8281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altLang="zh-TW"/>
              <a:t>3.  </a:t>
            </a:r>
            <a:r>
              <a:rPr kumimoji="0" lang="en-US" altLang="zh-TW" sz="2800"/>
              <a:t>Continuous Improvements, Development and Expansion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431800" y="2446338"/>
            <a:ext cx="8280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kumimoji="0" lang="en-US" altLang="zh-TW" sz="2800"/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927100" y="2541588"/>
            <a:ext cx="73358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u="sng"/>
              <a:t>Improvement 3 since last submission: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HK" sz="1600" u="sng"/>
              <a:t>Added current list of workers inside workplace with photo</a:t>
            </a:r>
            <a:endParaRPr lang="en-US" altLang="zh-TW" sz="1600" u="sng"/>
          </a:p>
        </p:txBody>
      </p:sp>
      <p:sp>
        <p:nvSpPr>
          <p:cNvPr id="2" name="向右箭號 1"/>
          <p:cNvSpPr/>
          <p:nvPr/>
        </p:nvSpPr>
        <p:spPr>
          <a:xfrm>
            <a:off x="4235450" y="4357688"/>
            <a:ext cx="763588" cy="54451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zh-HK" sz="1800"/>
          </a:p>
        </p:txBody>
      </p:sp>
      <p:pic>
        <p:nvPicPr>
          <p:cNvPr id="18439" name="Picture 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3" y="3375025"/>
            <a:ext cx="3856037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4886325" y="3054350"/>
            <a:ext cx="4186238" cy="3184525"/>
            <a:chOff x="4886325" y="3054350"/>
            <a:chExt cx="4186238" cy="3184525"/>
          </a:xfrm>
        </p:grpSpPr>
        <p:pic>
          <p:nvPicPr>
            <p:cNvPr id="18441" name="Picture 2" descr="20150414_14142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0" y="3375025"/>
              <a:ext cx="26035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2" descr="20150414_14142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750" y="3054350"/>
              <a:ext cx="2182813" cy="199548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橢圓 3"/>
            <p:cNvSpPr/>
            <p:nvPr/>
          </p:nvSpPr>
          <p:spPr>
            <a:xfrm>
              <a:off x="4886325" y="5005388"/>
              <a:ext cx="1665288" cy="123348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向右箭號 5"/>
            <p:cNvSpPr/>
            <p:nvPr/>
          </p:nvSpPr>
          <p:spPr>
            <a:xfrm rot="19829108">
              <a:off x="6448425" y="4989513"/>
              <a:ext cx="382588" cy="40957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7" name="18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42530" y="1185862"/>
            <a:ext cx="487363" cy="487363"/>
          </a:xfrm>
          <a:prstGeom prst="rect">
            <a:avLst/>
          </a:prstGeom>
        </p:spPr>
      </p:pic>
      <p:pic>
        <p:nvPicPr>
          <p:cNvPr id="8" name="18_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42530" y="176381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41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476250" y="1673225"/>
            <a:ext cx="8281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altLang="zh-TW"/>
              <a:t>3.  </a:t>
            </a:r>
            <a:r>
              <a:rPr kumimoji="0" lang="en-US" altLang="zh-TW" sz="2800"/>
              <a:t>Continuous Improvements, Development and Expansion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431800" y="2446338"/>
            <a:ext cx="8280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kumimoji="0" lang="en-US" altLang="zh-TW" sz="2800"/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4930775" y="2598738"/>
            <a:ext cx="37814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/>
              <a:t>As out raft foundation is full of buttress wall, it would be difficult to monitor the status of worker within.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TW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600"/>
              <a:t>We are planning to setting up more RFID receivers to monitor the location of workers within, it will be easier to locate workers inside during emergency situation.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zh-HK" sz="1800"/>
          </a:p>
        </p:txBody>
      </p:sp>
      <p:pic>
        <p:nvPicPr>
          <p:cNvPr id="19462" name="Picture 2" descr="O:\12 Promotion\12.3 Program-External\Innovative Safety Initiative Award 2015 創意工程安全獎 2015\Zon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598738"/>
            <a:ext cx="3781425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9.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2610" y="41366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454775" cy="1143000"/>
          </a:xfrm>
        </p:spPr>
        <p:txBody>
          <a:bodyPr/>
          <a:lstStyle/>
          <a:p>
            <a:pPr algn="ctr" eaLnBrk="1" hangingPunct="1"/>
            <a:r>
              <a:rPr lang="en-US" altLang="zh-TW" sz="2800" smtClean="0">
                <a:ea typeface="新細明體" pitchFamily="18" charset="-120"/>
              </a:rPr>
              <a:t> </a:t>
            </a:r>
            <a:endParaRPr lang="en-US" altLang="zh-HK" sz="2800" smtClean="0">
              <a:ea typeface="新細明體" pitchFamily="18" charset="-120"/>
            </a:endParaRPr>
          </a:p>
        </p:txBody>
      </p: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681288" y="3294063"/>
            <a:ext cx="346551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600" kern="10" spc="32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"/>
          <p:cNvSpPr>
            <a:spLocks noChangeArrowheads="1"/>
          </p:cNvSpPr>
          <p:nvPr/>
        </p:nvSpPr>
        <p:spPr bwMode="auto">
          <a:xfrm>
            <a:off x="476250" y="1673225"/>
            <a:ext cx="8281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altLang="zh-TW" sz="2800"/>
              <a:t>1. Key safety issues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566738" y="2446338"/>
            <a:ext cx="8145462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eaLnBrk="1" hangingPunct="1">
              <a:buFont typeface="Arial" charset="0"/>
              <a:buNone/>
              <a:defRPr/>
            </a:pPr>
            <a:r>
              <a:rPr kumimoji="0" lang="en-US" altLang="zh-TW" sz="2800" dirty="0" smtClean="0"/>
              <a:t>A </a:t>
            </a:r>
            <a:r>
              <a:rPr kumimoji="0" lang="en-US" altLang="zh-HK" sz="2800" dirty="0" smtClean="0"/>
              <a:t>real time controlling and monitoring system</a:t>
            </a:r>
            <a:r>
              <a:rPr kumimoji="0" lang="en-US" altLang="zh-TW" sz="2800" dirty="0" smtClean="0"/>
              <a:t> is an important part of the safety management system.</a:t>
            </a:r>
          </a:p>
          <a:p>
            <a:pPr eaLnBrk="1" hangingPunct="1">
              <a:buFont typeface="Arial" charset="0"/>
              <a:buNone/>
              <a:defRPr/>
            </a:pPr>
            <a:endParaRPr kumimoji="0" lang="en-US" altLang="zh-TW" sz="2800" dirty="0" smtClean="0"/>
          </a:p>
          <a:p>
            <a:pPr eaLnBrk="1" hangingPunct="1">
              <a:buFont typeface="Arial" charset="0"/>
              <a:buNone/>
              <a:defRPr/>
            </a:pPr>
            <a:r>
              <a:rPr kumimoji="0" lang="en-US" altLang="zh-TW" sz="2800" dirty="0" smtClean="0"/>
              <a:t>The </a:t>
            </a:r>
            <a:r>
              <a:rPr kumimoji="0" lang="en-US" altLang="zh-HK" sz="2800" dirty="0" smtClean="0"/>
              <a:t>hazards inhered within the works area</a:t>
            </a:r>
            <a:r>
              <a:rPr kumimoji="0" lang="en-US" altLang="zh-TW" sz="2800" dirty="0" smtClean="0"/>
              <a:t> :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kumimoji="0" lang="en-US" altLang="zh-TW" sz="2800" dirty="0" smtClean="0"/>
              <a:t>T</a:t>
            </a:r>
            <a:r>
              <a:rPr kumimoji="0" lang="en-US" altLang="zh-HK" sz="2800" dirty="0" smtClean="0"/>
              <a:t>he number of accesses is limited</a:t>
            </a:r>
            <a:r>
              <a:rPr kumimoji="0" lang="en-US" altLang="zh-TW" sz="2800" dirty="0" smtClean="0"/>
              <a:t> 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kumimoji="0" lang="en-US" altLang="zh-TW" sz="2800" dirty="0" smtClean="0"/>
              <a:t>The</a:t>
            </a:r>
            <a:r>
              <a:rPr kumimoji="0" lang="en-US" altLang="zh-HK" sz="2800" dirty="0" smtClean="0"/>
              <a:t> works area is arranged in complex grids of buttress walls.</a:t>
            </a:r>
            <a:r>
              <a:rPr kumimoji="0" lang="en-US" altLang="zh-TW" sz="2800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kumimoji="0" lang="en-US" altLang="zh-TW" sz="2800" dirty="0" smtClean="0"/>
          </a:p>
          <a:p>
            <a:pPr eaLnBrk="1" hangingPunct="1">
              <a:buFont typeface="Arial" charset="0"/>
              <a:buNone/>
              <a:defRPr/>
            </a:pPr>
            <a:endParaRPr kumimoji="0" lang="en-US" altLang="zh-TW" sz="2800" dirty="0" smtClean="0"/>
          </a:p>
        </p:txBody>
      </p:sp>
      <p:pic>
        <p:nvPicPr>
          <p:cNvPr id="2" name="02_1.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02570" y="593685"/>
            <a:ext cx="487363" cy="487363"/>
          </a:xfrm>
          <a:prstGeom prst="rect">
            <a:avLst/>
          </a:prstGeom>
        </p:spPr>
      </p:pic>
      <p:pic>
        <p:nvPicPr>
          <p:cNvPr id="4" name="02_2.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02569" y="126876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900"/>
    </mc:Choice>
    <mc:Fallback>
      <p:transition spd="slow" advClick="0" advTm="9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GEDC37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7" y="2203450"/>
            <a:ext cx="47879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81175" y="6038850"/>
            <a:ext cx="4625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600" u="sng"/>
              <a:t>Photo 1. </a:t>
            </a:r>
            <a:r>
              <a:rPr lang="en-US" altLang="zh-HK" sz="1600" u="sng"/>
              <a:t>View of the access entrance </a:t>
            </a:r>
            <a:endParaRPr lang="en-US" altLang="zh-TW" sz="1600" u="sng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HK" sz="1600" u="sng"/>
              <a:t>(stairway to works area of ELS/ Raft Foundation)</a:t>
            </a:r>
            <a:r>
              <a:rPr lang="en-US" altLang="zh-TW" sz="1600"/>
              <a:t> </a:t>
            </a: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3127373" y="1493785"/>
            <a:ext cx="3954859" cy="1895528"/>
            <a:chOff x="4346576" y="1493785"/>
            <a:chExt cx="3954859" cy="1895528"/>
          </a:xfrm>
        </p:grpSpPr>
        <p:cxnSp>
          <p:nvCxnSpPr>
            <p:cNvPr id="6165" name="AutoShape 13"/>
            <p:cNvCxnSpPr>
              <a:cxnSpLocks noChangeShapeType="1"/>
            </p:cNvCxnSpPr>
            <p:nvPr/>
          </p:nvCxnSpPr>
          <p:spPr bwMode="auto">
            <a:xfrm flipH="1">
              <a:off x="4346576" y="1970088"/>
              <a:ext cx="2384424" cy="1419225"/>
            </a:xfrm>
            <a:prstGeom prst="straightConnector1">
              <a:avLst/>
            </a:prstGeom>
            <a:noFill/>
            <a:ln w="50800">
              <a:solidFill>
                <a:srgbClr val="FF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6" name="文字方塊 2"/>
            <p:cNvSpPr txBox="1">
              <a:spLocks noChangeArrowheads="1"/>
            </p:cNvSpPr>
            <p:nvPr/>
          </p:nvSpPr>
          <p:spPr bwMode="auto">
            <a:xfrm>
              <a:off x="5611183" y="1493785"/>
              <a:ext cx="2690252" cy="75723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HK" sz="1400" b="1" dirty="0"/>
                <a:t>Red</a:t>
              </a:r>
              <a:r>
                <a:rPr lang="en-US" altLang="zh-TW" sz="1400" b="1" dirty="0"/>
                <a:t> </a:t>
              </a:r>
              <a:r>
                <a:rPr lang="en-US" altLang="zh-HK" sz="1400" b="1" dirty="0"/>
                <a:t>&amp;</a:t>
              </a:r>
              <a:r>
                <a:rPr lang="en-US" altLang="zh-TW" sz="1400" b="1" dirty="0"/>
                <a:t> </a:t>
              </a:r>
              <a:r>
                <a:rPr lang="en-US" altLang="zh-HK" sz="1400" b="1" dirty="0"/>
                <a:t>Green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HK" sz="1400" b="1" dirty="0"/>
                <a:t>Signal Lights and</a:t>
              </a:r>
              <a:r>
                <a:rPr lang="en-US" altLang="zh-TW" sz="1400" b="1" dirty="0"/>
                <a:t> </a:t>
              </a:r>
              <a:r>
                <a:rPr lang="en-US" altLang="zh-HK" sz="1400" b="1" dirty="0"/>
                <a:t>Chimes</a:t>
              </a:r>
              <a:endParaRPr lang="en-US" altLang="zh-TW" sz="1400" b="1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zh-TW" sz="1400" b="1" dirty="0"/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-27970" y="1504950"/>
            <a:ext cx="2031392" cy="1192213"/>
            <a:chOff x="1191233" y="1504950"/>
            <a:chExt cx="2031392" cy="1192213"/>
          </a:xfrm>
        </p:grpSpPr>
        <p:cxnSp>
          <p:nvCxnSpPr>
            <p:cNvPr id="6163" name="AutoShape 19"/>
            <p:cNvCxnSpPr>
              <a:cxnSpLocks noChangeShapeType="1"/>
            </p:cNvCxnSpPr>
            <p:nvPr/>
          </p:nvCxnSpPr>
          <p:spPr bwMode="auto">
            <a:xfrm>
              <a:off x="2141538" y="1898650"/>
              <a:ext cx="1081087" cy="798513"/>
            </a:xfrm>
            <a:prstGeom prst="straightConnector1">
              <a:avLst/>
            </a:prstGeom>
            <a:noFill/>
            <a:ln w="50800">
              <a:solidFill>
                <a:srgbClr val="FF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4" name="文字方塊 2"/>
            <p:cNvSpPr txBox="1">
              <a:spLocks noChangeArrowheads="1"/>
            </p:cNvSpPr>
            <p:nvPr/>
          </p:nvSpPr>
          <p:spPr bwMode="auto">
            <a:xfrm>
              <a:off x="1191233" y="1504950"/>
              <a:ext cx="1044575" cy="11922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HK" sz="1400" b="1" dirty="0"/>
                <a:t>Slave Controller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HK" sz="1400" b="1" dirty="0"/>
            </a:p>
          </p:txBody>
        </p:sp>
      </p:grp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1573210" y="1577975"/>
            <a:ext cx="2441575" cy="1581150"/>
            <a:chOff x="2792413" y="1577975"/>
            <a:chExt cx="2441575" cy="1581150"/>
          </a:xfrm>
        </p:grpSpPr>
        <p:sp>
          <p:nvSpPr>
            <p:cNvPr id="6155" name="文字方塊 1"/>
            <p:cNvSpPr txBox="1">
              <a:spLocks noChangeArrowheads="1"/>
            </p:cNvSpPr>
            <p:nvPr/>
          </p:nvSpPr>
          <p:spPr bwMode="auto">
            <a:xfrm>
              <a:off x="2792413" y="1577975"/>
              <a:ext cx="24415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HK" sz="1400" b="1" dirty="0"/>
                <a:t>Long Range RFID Reader</a:t>
              </a:r>
              <a:endParaRPr lang="en-US" altLang="zh-TW" sz="1400" b="1" dirty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zh-HK" sz="1400" b="1" dirty="0"/>
            </a:p>
          </p:txBody>
        </p:sp>
        <p:cxnSp>
          <p:nvCxnSpPr>
            <p:cNvPr id="6156" name="AutoShape 19"/>
            <p:cNvCxnSpPr>
              <a:cxnSpLocks noChangeShapeType="1"/>
            </p:cNvCxnSpPr>
            <p:nvPr/>
          </p:nvCxnSpPr>
          <p:spPr bwMode="auto">
            <a:xfrm flipH="1">
              <a:off x="3536950" y="1970088"/>
              <a:ext cx="476250" cy="1189037"/>
            </a:xfrm>
            <a:prstGeom prst="straightConnector1">
              <a:avLst/>
            </a:prstGeom>
            <a:noFill/>
            <a:ln w="50800">
              <a:solidFill>
                <a:srgbClr val="FF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6" name="Picture 2" descr="GEDC379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6853" y="2203450"/>
            <a:ext cx="248973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群組 31"/>
          <p:cNvGrpSpPr/>
          <p:nvPr/>
        </p:nvGrpSpPr>
        <p:grpSpPr>
          <a:xfrm>
            <a:off x="1137823" y="4104075"/>
            <a:ext cx="7619642" cy="1305145"/>
            <a:chOff x="1137823" y="4104075"/>
            <a:chExt cx="7619642" cy="1305145"/>
          </a:xfrm>
        </p:grpSpPr>
        <p:grpSp>
          <p:nvGrpSpPr>
            <p:cNvPr id="5" name="群組 4"/>
            <p:cNvGrpSpPr>
              <a:grpSpLocks/>
            </p:cNvGrpSpPr>
            <p:nvPr/>
          </p:nvGrpSpPr>
          <p:grpSpPr bwMode="auto">
            <a:xfrm>
              <a:off x="1137823" y="4254501"/>
              <a:ext cx="5463312" cy="1154719"/>
              <a:chOff x="2357026" y="4254501"/>
              <a:chExt cx="5463312" cy="1154719"/>
            </a:xfrm>
          </p:grpSpPr>
          <p:cxnSp>
            <p:nvCxnSpPr>
              <p:cNvPr id="6157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2357026" y="4599130"/>
                <a:ext cx="4285074" cy="529927"/>
              </a:xfrm>
              <a:prstGeom prst="straightConnector1">
                <a:avLst/>
              </a:prstGeom>
              <a:noFill/>
              <a:ln w="50800">
                <a:solidFill>
                  <a:srgbClr val="FF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58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4013200" y="4599130"/>
                <a:ext cx="2628900" cy="810090"/>
              </a:xfrm>
              <a:prstGeom prst="straightConnector1">
                <a:avLst/>
              </a:prstGeom>
              <a:noFill/>
              <a:ln w="50800">
                <a:solidFill>
                  <a:srgbClr val="FF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0" name="AutoShape 27"/>
              <p:cNvCxnSpPr>
                <a:cxnSpLocks noChangeShapeType="1"/>
              </p:cNvCxnSpPr>
              <p:nvPr/>
            </p:nvCxnSpPr>
            <p:spPr bwMode="auto">
              <a:xfrm flipH="1" flipV="1">
                <a:off x="4437064" y="4254501"/>
                <a:ext cx="2205036" cy="344629"/>
              </a:xfrm>
              <a:prstGeom prst="straightConnector1">
                <a:avLst/>
              </a:prstGeom>
              <a:noFill/>
              <a:ln w="50800">
                <a:solidFill>
                  <a:srgbClr val="FF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1" name="AutoShape 30"/>
              <p:cNvCxnSpPr>
                <a:cxnSpLocks noChangeShapeType="1"/>
              </p:cNvCxnSpPr>
              <p:nvPr/>
            </p:nvCxnSpPr>
            <p:spPr bwMode="auto">
              <a:xfrm flipH="1" flipV="1">
                <a:off x="6146800" y="4373565"/>
                <a:ext cx="495300" cy="225565"/>
              </a:xfrm>
              <a:prstGeom prst="straightConnector1">
                <a:avLst/>
              </a:prstGeom>
              <a:noFill/>
              <a:ln w="50800">
                <a:solidFill>
                  <a:srgbClr val="FF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62" name="文字方塊 2"/>
              <p:cNvSpPr txBox="1">
                <a:spLocks noChangeArrowheads="1"/>
              </p:cNvSpPr>
              <p:nvPr/>
            </p:nvSpPr>
            <p:spPr bwMode="auto">
              <a:xfrm>
                <a:off x="6331263" y="4374105"/>
                <a:ext cx="1489075" cy="5476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HK" sz="1400" b="1" dirty="0"/>
                  <a:t>Infra-red Sensor</a:t>
                </a:r>
                <a:r>
                  <a:rPr lang="en-US" altLang="zh-HK" sz="1500" dirty="0">
                    <a:latin typeface="Times New Roman" pitchFamily="18" charset="0"/>
                  </a:rPr>
                  <a:t> </a:t>
                </a:r>
                <a:endParaRPr lang="en-US" altLang="zh-TW" sz="1500" dirty="0"/>
              </a:p>
            </p:txBody>
          </p:sp>
        </p:grpSp>
        <p:cxnSp>
          <p:nvCxnSpPr>
            <p:cNvPr id="37" name="AutoShape 30"/>
            <p:cNvCxnSpPr>
              <a:cxnSpLocks noChangeShapeType="1"/>
            </p:cNvCxnSpPr>
            <p:nvPr/>
          </p:nvCxnSpPr>
          <p:spPr bwMode="auto">
            <a:xfrm flipV="1">
              <a:off x="6282190" y="4194085"/>
              <a:ext cx="2475275" cy="453863"/>
            </a:xfrm>
            <a:prstGeom prst="straightConnector1">
              <a:avLst/>
            </a:prstGeom>
            <a:noFill/>
            <a:ln w="50800">
              <a:solidFill>
                <a:srgbClr val="FF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0"/>
            <p:cNvCxnSpPr>
              <a:cxnSpLocks noChangeShapeType="1"/>
            </p:cNvCxnSpPr>
            <p:nvPr/>
          </p:nvCxnSpPr>
          <p:spPr bwMode="auto">
            <a:xfrm flipV="1">
              <a:off x="6282190" y="4104075"/>
              <a:ext cx="495055" cy="543873"/>
            </a:xfrm>
            <a:prstGeom prst="straightConnector1">
              <a:avLst/>
            </a:prstGeom>
            <a:noFill/>
            <a:ln w="50800">
              <a:solidFill>
                <a:srgbClr val="FF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群組 32"/>
          <p:cNvGrpSpPr/>
          <p:nvPr/>
        </p:nvGrpSpPr>
        <p:grpSpPr>
          <a:xfrm>
            <a:off x="2096725" y="5129057"/>
            <a:ext cx="5175575" cy="1490818"/>
            <a:chOff x="2096725" y="5129057"/>
            <a:chExt cx="5175575" cy="1490818"/>
          </a:xfrm>
        </p:grpSpPr>
        <p:grpSp>
          <p:nvGrpSpPr>
            <p:cNvPr id="6" name="群組 5"/>
            <p:cNvGrpSpPr>
              <a:grpSpLocks/>
            </p:cNvGrpSpPr>
            <p:nvPr/>
          </p:nvGrpSpPr>
          <p:grpSpPr bwMode="auto">
            <a:xfrm>
              <a:off x="2096725" y="5524500"/>
              <a:ext cx="4329940" cy="1095375"/>
              <a:chOff x="3315928" y="5524500"/>
              <a:chExt cx="4329940" cy="1095375"/>
            </a:xfrm>
          </p:grpSpPr>
          <p:sp>
            <p:nvSpPr>
              <p:cNvPr id="6153" name="文字方塊 2"/>
              <p:cNvSpPr txBox="1">
                <a:spLocks noChangeArrowheads="1"/>
              </p:cNvSpPr>
              <p:nvPr/>
            </p:nvSpPr>
            <p:spPr bwMode="auto">
              <a:xfrm>
                <a:off x="6601293" y="5524500"/>
                <a:ext cx="1044575" cy="109537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HK" sz="1400" b="1" dirty="0"/>
                  <a:t>Turnstile</a:t>
                </a:r>
                <a:endParaRPr lang="en-US" altLang="zh-TW" sz="1500" dirty="0"/>
              </a:p>
            </p:txBody>
          </p:sp>
          <p:cxnSp>
            <p:nvCxnSpPr>
              <p:cNvPr id="6154" name="AutoShape 15"/>
              <p:cNvCxnSpPr>
                <a:cxnSpLocks noChangeShapeType="1"/>
              </p:cNvCxnSpPr>
              <p:nvPr/>
            </p:nvCxnSpPr>
            <p:spPr bwMode="auto">
              <a:xfrm flipH="1" flipV="1">
                <a:off x="3315928" y="5683887"/>
                <a:ext cx="3326172" cy="1"/>
              </a:xfrm>
              <a:prstGeom prst="straightConnector1">
                <a:avLst/>
              </a:prstGeom>
              <a:noFill/>
              <a:ln w="50800">
                <a:solidFill>
                  <a:srgbClr val="FF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9" name="AutoShape 15"/>
            <p:cNvCxnSpPr>
              <a:cxnSpLocks noChangeShapeType="1"/>
            </p:cNvCxnSpPr>
            <p:nvPr/>
          </p:nvCxnSpPr>
          <p:spPr bwMode="auto">
            <a:xfrm flipV="1">
              <a:off x="6282191" y="5129057"/>
              <a:ext cx="990109" cy="554830"/>
            </a:xfrm>
            <a:prstGeom prst="straightConnector1">
              <a:avLst/>
            </a:prstGeom>
            <a:noFill/>
            <a:ln w="50800">
              <a:solidFill>
                <a:srgbClr val="FF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5" name="03.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2540" y="90872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43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"/>
          <p:cNvSpPr>
            <a:spLocks noChangeArrowheads="1"/>
          </p:cNvSpPr>
          <p:nvPr/>
        </p:nvSpPr>
        <p:spPr bwMode="auto">
          <a:xfrm>
            <a:off x="476250" y="1673225"/>
            <a:ext cx="828198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altLang="zh-TW"/>
              <a:t>2.  </a:t>
            </a:r>
            <a:r>
              <a:rPr kumimoji="0" lang="en-US" altLang="zh-TW" sz="2800"/>
              <a:t>B</a:t>
            </a:r>
            <a:r>
              <a:rPr kumimoji="0" lang="en-US" altLang="zh-HK" sz="2800"/>
              <a:t>enefit of RFID Contactless Access Controlling and Recording System</a:t>
            </a:r>
          </a:p>
          <a:p>
            <a:pPr>
              <a:buFont typeface="Arial" charset="0"/>
              <a:buNone/>
            </a:pPr>
            <a:endParaRPr kumimoji="0" lang="en-US" altLang="zh-TW" sz="2800"/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431800" y="2446338"/>
            <a:ext cx="8280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kumimoji="0" lang="en-US" altLang="zh-TW" sz="2800"/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744538" y="2547938"/>
            <a:ext cx="8777287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kumimoji="0" lang="en-US" altLang="zh-TW" sz="2800"/>
              <a:t>A</a:t>
            </a:r>
            <a:r>
              <a:rPr kumimoji="0" lang="en-US" altLang="zh-HK" sz="2800"/>
              <a:t>utomatic</a:t>
            </a:r>
            <a:r>
              <a:rPr kumimoji="0" lang="en-US" altLang="zh-TW" sz="2800"/>
              <a:t> ID recoding and monitoring process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kumimoji="0" lang="en-US" altLang="zh-TW" sz="2800"/>
              <a:t>Automatic controlling of </a:t>
            </a:r>
            <a:r>
              <a:rPr kumimoji="0" lang="en-GB" altLang="zh-TW" sz="2800"/>
              <a:t>turnstile</a:t>
            </a:r>
            <a:r>
              <a:rPr kumimoji="0" lang="en-US" altLang="zh-TW" sz="2800"/>
              <a:t> for authorised worker for future expansion for confined space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kumimoji="0" lang="en-US" altLang="zh-TW" sz="2800"/>
              <a:t>A</a:t>
            </a:r>
            <a:r>
              <a:rPr kumimoji="0" lang="en-US" altLang="zh-HK" sz="2800"/>
              <a:t>utomatic Alert / Warnin</a:t>
            </a:r>
            <a:r>
              <a:rPr kumimoji="0" lang="en-US" altLang="zh-TW" sz="2800"/>
              <a:t>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kumimoji="0" lang="en-US" altLang="zh-TW" sz="2800"/>
              <a:t>R</a:t>
            </a:r>
            <a:r>
              <a:rPr kumimoji="0" lang="en-US" altLang="zh-HK" sz="2800"/>
              <a:t>educe the extra manpower needed</a:t>
            </a:r>
            <a:r>
              <a:rPr kumimoji="0" lang="en-US" altLang="zh-TW" sz="2800"/>
              <a:t>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kumimoji="0" lang="en-US" altLang="zh-TW" sz="2800"/>
              <a:t>E</a:t>
            </a:r>
            <a:r>
              <a:rPr kumimoji="0" lang="en-US" altLang="zh-HK" sz="2800"/>
              <a:t>asy to use for real time record and report</a:t>
            </a:r>
            <a:endParaRPr kumimoji="0" lang="en-US" altLang="zh-TW" sz="2800"/>
          </a:p>
          <a:p>
            <a:pPr>
              <a:spcBef>
                <a:spcPct val="0"/>
              </a:spcBef>
              <a:buFontTx/>
              <a:buChar char="•"/>
            </a:pPr>
            <a:r>
              <a:rPr kumimoji="0" lang="en-US" altLang="zh-TW" sz="2800"/>
              <a:t>Ea</a:t>
            </a:r>
            <a:r>
              <a:rPr kumimoji="0" lang="en-US" altLang="zh-HK" sz="2800"/>
              <a:t>sy for setting up and is movable</a:t>
            </a:r>
            <a:endParaRPr kumimoji="0" lang="en-US" altLang="zh-TW" sz="2800"/>
          </a:p>
          <a:p>
            <a:pPr>
              <a:spcBef>
                <a:spcPct val="0"/>
              </a:spcBef>
              <a:buFontTx/>
              <a:buChar char="•"/>
            </a:pPr>
            <a:r>
              <a:rPr kumimoji="0" lang="en-US" altLang="zh-TW" sz="2800"/>
              <a:t>D</a:t>
            </a:r>
            <a:r>
              <a:rPr kumimoji="0" lang="en-US" altLang="zh-HK" sz="2800"/>
              <a:t>urable enough for repeated use</a:t>
            </a:r>
            <a:endParaRPr kumimoji="0" lang="en-US" altLang="zh-TW" sz="2800"/>
          </a:p>
          <a:p>
            <a:pPr>
              <a:spcBef>
                <a:spcPct val="0"/>
              </a:spcBef>
              <a:buFontTx/>
              <a:buChar char="•"/>
            </a:pPr>
            <a:endParaRPr kumimoji="0" lang="en-US" altLang="zh-HK" sz="2800"/>
          </a:p>
        </p:txBody>
      </p:sp>
      <p:pic>
        <p:nvPicPr>
          <p:cNvPr id="4" name="05.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78143" y="1268760"/>
            <a:ext cx="487363" cy="487363"/>
          </a:xfrm>
          <a:prstGeom prst="rect">
            <a:avLst/>
          </a:prstGeom>
        </p:spPr>
      </p:pic>
      <p:pic>
        <p:nvPicPr>
          <p:cNvPr id="5" name="05_1.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78143" y="192166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500"/>
    </mc:Choice>
    <mc:Fallback>
      <p:transition spd="slow" advClick="0" advTm="1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2006600" y="6354325"/>
            <a:ext cx="45913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u="sng" dirty="0"/>
              <a:t>Photo 3. </a:t>
            </a:r>
            <a:r>
              <a:rPr lang="en-US" altLang="zh-HK" sz="1600" u="sng" dirty="0"/>
              <a:t>Illustration of </a:t>
            </a:r>
            <a:r>
              <a:rPr lang="en-US" altLang="zh-HK" sz="1600" u="sng" dirty="0" smtClean="0"/>
              <a:t>functioning </a:t>
            </a:r>
            <a:r>
              <a:rPr lang="en-US" altLang="zh-HK" sz="1600" u="sng" dirty="0"/>
              <a:t>of the </a:t>
            </a:r>
            <a:r>
              <a:rPr lang="en-US" altLang="zh-HK" sz="1600" u="sng" dirty="0" smtClean="0"/>
              <a:t>System</a:t>
            </a:r>
            <a:endParaRPr lang="en-US" altLang="zh-HK" sz="1600" u="sng" dirty="0"/>
          </a:p>
        </p:txBody>
      </p:sp>
      <p:pic>
        <p:nvPicPr>
          <p:cNvPr id="9226" name="Picture 10" descr="C:\Users\ip.chileung\Desktop\Untitled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60" y="1606929"/>
            <a:ext cx="648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6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7555" y="14363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2006600" y="6354325"/>
            <a:ext cx="45913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u="sng" dirty="0"/>
              <a:t>Photo 3. </a:t>
            </a:r>
            <a:r>
              <a:rPr lang="en-US" altLang="zh-HK" sz="1600" u="sng" dirty="0"/>
              <a:t>Illustration of </a:t>
            </a:r>
            <a:r>
              <a:rPr lang="en-US" altLang="zh-HK" sz="1600" u="sng" dirty="0" smtClean="0"/>
              <a:t>functioning </a:t>
            </a:r>
            <a:r>
              <a:rPr lang="en-US" altLang="zh-HK" sz="1600" u="sng" dirty="0"/>
              <a:t>of the </a:t>
            </a:r>
            <a:r>
              <a:rPr lang="en-US" altLang="zh-HK" sz="1600" u="sng" dirty="0" smtClean="0"/>
              <a:t>System</a:t>
            </a:r>
            <a:endParaRPr lang="en-US" altLang="zh-HK" sz="1600" u="sng" dirty="0"/>
          </a:p>
        </p:txBody>
      </p:sp>
      <p:pic>
        <p:nvPicPr>
          <p:cNvPr id="54274" name="Picture 2" descr="C:\Users\ip.chileung\Desktop\Untitled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00" y="1605600"/>
            <a:ext cx="648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7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2570" y="188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2006600" y="6354325"/>
            <a:ext cx="45913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u="sng" dirty="0"/>
              <a:t>Photo 3. </a:t>
            </a:r>
            <a:r>
              <a:rPr lang="en-US" altLang="zh-HK" sz="1600" u="sng" dirty="0"/>
              <a:t>Illustration of </a:t>
            </a:r>
            <a:r>
              <a:rPr lang="en-US" altLang="zh-HK" sz="1600" u="sng" dirty="0" smtClean="0"/>
              <a:t>functioning </a:t>
            </a:r>
            <a:r>
              <a:rPr lang="en-US" altLang="zh-HK" sz="1600" u="sng" dirty="0"/>
              <a:t>of the </a:t>
            </a:r>
            <a:r>
              <a:rPr lang="en-US" altLang="zh-HK" sz="1600" u="sng" dirty="0" smtClean="0"/>
              <a:t>System</a:t>
            </a:r>
            <a:endParaRPr lang="en-US" altLang="zh-HK" sz="1600" u="sng" dirty="0"/>
          </a:p>
        </p:txBody>
      </p:sp>
      <p:pic>
        <p:nvPicPr>
          <p:cNvPr id="55298" name="Picture 2" descr="C:\Users\ip.chileung\Desktop\Untitled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00" y="1605600"/>
            <a:ext cx="648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8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02570" y="188640"/>
            <a:ext cx="487363" cy="487363"/>
          </a:xfrm>
          <a:prstGeom prst="rect">
            <a:avLst/>
          </a:prstGeom>
        </p:spPr>
      </p:pic>
      <p:pic>
        <p:nvPicPr>
          <p:cNvPr id="3" name="08_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02570" y="9087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2006600" y="6354325"/>
            <a:ext cx="45913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u="sng" dirty="0"/>
              <a:t>Photo 3. </a:t>
            </a:r>
            <a:r>
              <a:rPr lang="en-US" altLang="zh-HK" sz="1600" u="sng" dirty="0"/>
              <a:t>Illustration of </a:t>
            </a:r>
            <a:r>
              <a:rPr lang="en-US" altLang="zh-HK" sz="1600" u="sng" dirty="0" smtClean="0"/>
              <a:t>functioning </a:t>
            </a:r>
            <a:r>
              <a:rPr lang="en-US" altLang="zh-HK" sz="1600" u="sng" dirty="0"/>
              <a:t>of the </a:t>
            </a:r>
            <a:r>
              <a:rPr lang="en-US" altLang="zh-HK" sz="1600" u="sng" dirty="0" smtClean="0"/>
              <a:t>System</a:t>
            </a:r>
            <a:endParaRPr lang="en-US" altLang="zh-HK" sz="1600" u="sng" dirty="0"/>
          </a:p>
        </p:txBody>
      </p:sp>
      <p:pic>
        <p:nvPicPr>
          <p:cNvPr id="56322" name="Picture 2" descr="C:\Users\ip.chileung\Desktop\Untitled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00" y="1605600"/>
            <a:ext cx="648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9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2560" y="233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00"/>
    </mc:Choice>
    <mc:Fallback xmlns="">
      <p:transition spd="slow" advClick="0" advTm="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"/>
          <p:cNvSpPr>
            <a:spLocks noChangeArrowheads="1"/>
          </p:cNvSpPr>
          <p:nvPr/>
        </p:nvSpPr>
        <p:spPr bwMode="auto">
          <a:xfrm>
            <a:off x="476250" y="1493838"/>
            <a:ext cx="8281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n-US" altLang="zh-TW"/>
              <a:t>3. </a:t>
            </a:r>
            <a:r>
              <a:rPr kumimoji="0" lang="en-US" altLang="zh-TW" sz="2800"/>
              <a:t>Tailor-Made to In-house Design Intent</a:t>
            </a:r>
            <a:endParaRPr kumimoji="0" lang="en-US" altLang="zh-TW"/>
          </a:p>
        </p:txBody>
      </p:sp>
      <p:pic>
        <p:nvPicPr>
          <p:cNvPr id="10243" name="Picture 16" descr="Access Connection_ChunWo_RFID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770" y="2182813"/>
            <a:ext cx="265112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7"/>
          <p:cNvSpPr>
            <a:spLocks noChangeArrowheads="1"/>
          </p:cNvSpPr>
          <p:nvPr/>
        </p:nvSpPr>
        <p:spPr bwMode="auto">
          <a:xfrm>
            <a:off x="862580" y="6173788"/>
            <a:ext cx="28543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600" u="sng" dirty="0"/>
              <a:t>Photo 1. </a:t>
            </a:r>
            <a:r>
              <a:rPr lang="en-US" altLang="zh-HK" sz="1600" u="sng" dirty="0"/>
              <a:t>Schematic Diagram </a:t>
            </a:r>
            <a:endParaRPr lang="en-US" altLang="zh-TW" sz="1600" u="sng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HK" sz="1600" u="sng" dirty="0"/>
              <a:t>of The System</a:t>
            </a:r>
            <a:r>
              <a:rPr lang="en-US" altLang="zh-TW" sz="1600" u="sng" dirty="0"/>
              <a:t> </a:t>
            </a:r>
          </a:p>
        </p:txBody>
      </p:sp>
      <p:sp>
        <p:nvSpPr>
          <p:cNvPr id="10245" name="Rectangle 19"/>
          <p:cNvSpPr>
            <a:spLocks noChangeArrowheads="1"/>
          </p:cNvSpPr>
          <p:nvPr/>
        </p:nvSpPr>
        <p:spPr bwMode="auto">
          <a:xfrm>
            <a:off x="4211960" y="2393950"/>
            <a:ext cx="2670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200" u="sng"/>
              <a:t>S</a:t>
            </a:r>
            <a:r>
              <a:rPr lang="en-US" altLang="zh-HK" sz="2200" u="sng"/>
              <a:t>ystem consists of</a:t>
            </a:r>
            <a:r>
              <a:rPr lang="en-US" altLang="zh-TW" sz="2200" u="sng"/>
              <a:t> :</a:t>
            </a:r>
          </a:p>
        </p:txBody>
      </p:sp>
      <p:sp>
        <p:nvSpPr>
          <p:cNvPr id="10246" name="Rectangle 20"/>
          <p:cNvSpPr>
            <a:spLocks noChangeArrowheads="1"/>
          </p:cNvSpPr>
          <p:nvPr/>
        </p:nvSpPr>
        <p:spPr bwMode="auto">
          <a:xfrm>
            <a:off x="4211960" y="2933700"/>
            <a:ext cx="476885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US" altLang="zh-TW" sz="1800"/>
              <a:t>M</a:t>
            </a:r>
            <a:r>
              <a:rPr lang="en-US" altLang="zh-HK" sz="1800"/>
              <a:t>aster controller</a:t>
            </a:r>
            <a:endParaRPr lang="en-US" altLang="zh-TW" sz="180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zh-HK" sz="1800"/>
              <a:t>Slave controller with turnstile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zh-TW" sz="1800"/>
              <a:t>L</a:t>
            </a:r>
            <a:r>
              <a:rPr lang="en-US" altLang="zh-HK" sz="1800"/>
              <a:t>ong range RFID reader</a:t>
            </a:r>
            <a:endParaRPr lang="en-US" altLang="zh-TW" sz="180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zh-HK" sz="1800"/>
              <a:t>Infra-red sensors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zh-HK" sz="1800"/>
              <a:t>RFID tag attached inside safety helmet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zh-HK" sz="1800"/>
              <a:t>A computer and software</a:t>
            </a:r>
          </a:p>
        </p:txBody>
      </p:sp>
      <p:pic>
        <p:nvPicPr>
          <p:cNvPr id="2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7575" y="9863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11321</TotalTime>
  <Words>490</Words>
  <Application>Microsoft Office PowerPoint</Application>
  <PresentationFormat>如螢幕大小 (4:3)</PresentationFormat>
  <Paragraphs>82</Paragraphs>
  <Slides>19</Slides>
  <Notes>19</Notes>
  <HiddenSlides>0</HiddenSlides>
  <MMClips>25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自訂設計</vt:lpstr>
      <vt:lpstr>佈景主題1</vt:lpstr>
      <vt:lpstr>Innovative Safety Initiative Award 2015 Presentation Construction of Home Ownership Scheme at Wang Yip Street West, Yuen Long HKHA Contract No. 20130046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jerman.cheung</dc:creator>
  <cp:lastModifiedBy>IP Chi Leung</cp:lastModifiedBy>
  <cp:revision>657</cp:revision>
  <cp:lastPrinted>2015-04-16T01:06:25Z</cp:lastPrinted>
  <dcterms:created xsi:type="dcterms:W3CDTF">2008-08-01T01:38:41Z</dcterms:created>
  <dcterms:modified xsi:type="dcterms:W3CDTF">2015-04-17T10:13:11Z</dcterms:modified>
</cp:coreProperties>
</file>