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0"/>
  </p:notesMasterIdLst>
  <p:handoutMasterIdLst>
    <p:handoutMasterId r:id="rId21"/>
  </p:handoutMasterIdLst>
  <p:sldIdLst>
    <p:sldId id="257" r:id="rId5"/>
    <p:sldId id="258" r:id="rId6"/>
    <p:sldId id="259" r:id="rId7"/>
    <p:sldId id="260" r:id="rId8"/>
    <p:sldId id="261" r:id="rId9"/>
    <p:sldId id="264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6858000" type="screen4x3"/>
  <p:notesSz cx="9144000" cy="6858000"/>
  <p:defaultTextStyle>
    <a:defPPr>
      <a:defRPr lang="zh-HK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84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F35D078-DB2C-4A63-8755-06CA10AE75A0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2CB1F0A-CF1F-4900-9441-0C0BF5A5A521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6033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0B93EAA-5B65-4C38-9BAA-0DD126DF4DD5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HK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HK" altLang="en-US" noProof="0" smtClean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B1572DE-856A-4327-88A7-35EE85F6200D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7202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567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5567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5567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5567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55675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DAEC607-CEE5-4118-A5DE-B839757391BF}" type="slidenum">
              <a:rPr lang="en-US" altLang="zh-TW" sz="1300" smtClean="0">
                <a:solidFill>
                  <a:srgbClr val="000000"/>
                </a:solidFill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 sz="13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HK" altLang="zh-H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.w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.w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.w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.w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1.w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.w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1.wm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1.wmf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w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1.w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1.w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1.w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oleObject" Target="../embeddings/oleObject101.bin"/><Relationship Id="rId7" Type="http://schemas.openxmlformats.org/officeDocument/2006/relationships/oleObject" Target="../embeddings/oleObject10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02.bin"/><Relationship Id="rId4" Type="http://schemas.openxmlformats.org/officeDocument/2006/relationships/image" Target="../media/image1.w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06.bin"/><Relationship Id="rId4" Type="http://schemas.openxmlformats.org/officeDocument/2006/relationships/image" Target="../media/image1.w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oleObject" Target="../embeddings/oleObject109.bin"/><Relationship Id="rId7" Type="http://schemas.openxmlformats.org/officeDocument/2006/relationships/oleObject" Target="../embeddings/oleObject11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10.bin"/><Relationship Id="rId4" Type="http://schemas.openxmlformats.org/officeDocument/2006/relationships/image" Target="../media/image1.w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.w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18.bin"/><Relationship Id="rId4" Type="http://schemas.openxmlformats.org/officeDocument/2006/relationships/image" Target="../media/image1.w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3" Type="http://schemas.openxmlformats.org/officeDocument/2006/relationships/oleObject" Target="../embeddings/oleObject121.bin"/><Relationship Id="rId7" Type="http://schemas.openxmlformats.org/officeDocument/2006/relationships/oleObject" Target="../embeddings/oleObject12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1.wmf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3" Type="http://schemas.openxmlformats.org/officeDocument/2006/relationships/oleObject" Target="../embeddings/oleObject125.bin"/><Relationship Id="rId7" Type="http://schemas.openxmlformats.org/officeDocument/2006/relationships/oleObject" Target="../embeddings/oleObject12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26.bin"/><Relationship Id="rId4" Type="http://schemas.openxmlformats.org/officeDocument/2006/relationships/image" Target="../media/image1.w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wm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2.bin"/><Relationship Id="rId3" Type="http://schemas.openxmlformats.org/officeDocument/2006/relationships/oleObject" Target="../embeddings/oleObject129.bin"/><Relationship Id="rId7" Type="http://schemas.openxmlformats.org/officeDocument/2006/relationships/oleObject" Target="../embeddings/oleObject13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30.bin"/><Relationship Id="rId4" Type="http://schemas.openxmlformats.org/officeDocument/2006/relationships/image" Target="../media/image1.w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6.bin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34.bin"/><Relationship Id="rId4" Type="http://schemas.openxmlformats.org/officeDocument/2006/relationships/image" Target="../media/image1.w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3" Type="http://schemas.openxmlformats.org/officeDocument/2006/relationships/oleObject" Target="../embeddings/oleObject137.bin"/><Relationship Id="rId7" Type="http://schemas.openxmlformats.org/officeDocument/2006/relationships/oleObject" Target="../embeddings/oleObject13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38.bin"/><Relationship Id="rId4" Type="http://schemas.openxmlformats.org/officeDocument/2006/relationships/image" Target="../media/image1.wmf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4.bin"/><Relationship Id="rId3" Type="http://schemas.openxmlformats.org/officeDocument/2006/relationships/oleObject" Target="../embeddings/oleObject141.bin"/><Relationship Id="rId7" Type="http://schemas.openxmlformats.org/officeDocument/2006/relationships/oleObject" Target="../embeddings/oleObject14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42.bin"/><Relationship Id="rId4" Type="http://schemas.openxmlformats.org/officeDocument/2006/relationships/image" Target="../media/image1.w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2.bin"/><Relationship Id="rId3" Type="http://schemas.openxmlformats.org/officeDocument/2006/relationships/oleObject" Target="../embeddings/oleObject149.bin"/><Relationship Id="rId7" Type="http://schemas.openxmlformats.org/officeDocument/2006/relationships/oleObject" Target="../embeddings/oleObject15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50.bin"/><Relationship Id="rId4" Type="http://schemas.openxmlformats.org/officeDocument/2006/relationships/image" Target="../media/image1.wm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6.bin"/><Relationship Id="rId3" Type="http://schemas.openxmlformats.org/officeDocument/2006/relationships/oleObject" Target="../embeddings/oleObject153.bin"/><Relationship Id="rId7" Type="http://schemas.openxmlformats.org/officeDocument/2006/relationships/oleObject" Target="../embeddings/oleObject15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54.bin"/><Relationship Id="rId4" Type="http://schemas.openxmlformats.org/officeDocument/2006/relationships/image" Target="../media/image1.wm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0.bin"/><Relationship Id="rId3" Type="http://schemas.openxmlformats.org/officeDocument/2006/relationships/oleObject" Target="../embeddings/oleObject157.bin"/><Relationship Id="rId7" Type="http://schemas.openxmlformats.org/officeDocument/2006/relationships/oleObject" Target="../embeddings/oleObject15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1.w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4.bin"/><Relationship Id="rId3" Type="http://schemas.openxmlformats.org/officeDocument/2006/relationships/oleObject" Target="../embeddings/oleObject161.bin"/><Relationship Id="rId7" Type="http://schemas.openxmlformats.org/officeDocument/2006/relationships/oleObject" Target="../embeddings/oleObject16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62.bin"/><Relationship Id="rId4" Type="http://schemas.openxmlformats.org/officeDocument/2006/relationships/image" Target="../media/image1.wm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8.bin"/><Relationship Id="rId3" Type="http://schemas.openxmlformats.org/officeDocument/2006/relationships/oleObject" Target="../embeddings/oleObject165.bin"/><Relationship Id="rId7" Type="http://schemas.openxmlformats.org/officeDocument/2006/relationships/oleObject" Target="../embeddings/oleObject167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66.bin"/><Relationship Id="rId4" Type="http://schemas.openxmlformats.org/officeDocument/2006/relationships/image" Target="../media/image1.wm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2.bin"/><Relationship Id="rId3" Type="http://schemas.openxmlformats.org/officeDocument/2006/relationships/oleObject" Target="../embeddings/oleObject169.bin"/><Relationship Id="rId7" Type="http://schemas.openxmlformats.org/officeDocument/2006/relationships/oleObject" Target="../embeddings/oleObject17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70.bin"/><Relationship Id="rId4" Type="http://schemas.openxmlformats.org/officeDocument/2006/relationships/image" Target="../media/image1.w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.wmf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6.bin"/><Relationship Id="rId3" Type="http://schemas.openxmlformats.org/officeDocument/2006/relationships/oleObject" Target="../embeddings/oleObject173.bin"/><Relationship Id="rId7" Type="http://schemas.openxmlformats.org/officeDocument/2006/relationships/oleObject" Target="../embeddings/oleObject17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74.bin"/><Relationship Id="rId4" Type="http://schemas.openxmlformats.org/officeDocument/2006/relationships/image" Target="../media/image1.wmf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0.bin"/><Relationship Id="rId3" Type="http://schemas.openxmlformats.org/officeDocument/2006/relationships/oleObject" Target="../embeddings/oleObject177.bin"/><Relationship Id="rId7" Type="http://schemas.openxmlformats.org/officeDocument/2006/relationships/oleObject" Target="../embeddings/oleObject17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78.bin"/><Relationship Id="rId4" Type="http://schemas.openxmlformats.org/officeDocument/2006/relationships/image" Target="../media/image1.wmf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4.bin"/><Relationship Id="rId3" Type="http://schemas.openxmlformats.org/officeDocument/2006/relationships/oleObject" Target="../embeddings/oleObject181.bin"/><Relationship Id="rId7" Type="http://schemas.openxmlformats.org/officeDocument/2006/relationships/oleObject" Target="../embeddings/oleObject18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82.bin"/><Relationship Id="rId4" Type="http://schemas.openxmlformats.org/officeDocument/2006/relationships/image" Target="../media/image1.wmf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8.bin"/><Relationship Id="rId3" Type="http://schemas.openxmlformats.org/officeDocument/2006/relationships/oleObject" Target="../embeddings/oleObject185.bin"/><Relationship Id="rId7" Type="http://schemas.openxmlformats.org/officeDocument/2006/relationships/oleObject" Target="../embeddings/oleObject187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86.bin"/><Relationship Id="rId4" Type="http://schemas.openxmlformats.org/officeDocument/2006/relationships/image" Target="../media/image1.wmf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2.bin"/><Relationship Id="rId3" Type="http://schemas.openxmlformats.org/officeDocument/2006/relationships/oleObject" Target="../embeddings/oleObject189.bin"/><Relationship Id="rId7" Type="http://schemas.openxmlformats.org/officeDocument/2006/relationships/oleObject" Target="../embeddings/oleObject19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90.bin"/><Relationship Id="rId4" Type="http://schemas.openxmlformats.org/officeDocument/2006/relationships/image" Target="../media/image1.w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.w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.w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.w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428D46EC-AC64-4752-B514-F4D67650291B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C5051DEC-D9BD-467F-B8A5-20A1B8EB306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3436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2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3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4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5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5ADAD933-1969-496A-99B1-FEB753EBFDAB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04D1B3E7-6CDC-450B-90D5-BE6D74D3155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705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292BE661-C9D9-43F7-B1A5-4F47A26BFB03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9D1E830E-9118-4247-B352-9D31A796917C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0691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5504C4E-F8A3-4B81-B034-A7BB78AF7FCC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336BB7A3-2AC4-4B03-BB64-0EA7CE15683A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67785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3B912F37-0AE9-4161-8A0B-CB3DC099BB70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6F1CD101-29BB-42BF-BDBB-384F2D947CA8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0250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72DE8F7D-34E7-41E5-8B53-12FE6F087D1F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FC954FD2-A7B9-4AD5-95E4-DBFA90F439A4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61288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2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3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4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5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B6C8DDC-D512-4B58-934C-D6680C3427E0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4E5CE64-5920-460B-8B71-7BCDBF97083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10701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2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7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8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1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3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7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8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570DFD0C-2931-4EC6-95EA-85E446604947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30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38585A59-11A2-4280-B06C-7569695A335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2813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6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8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7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9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1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2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F3EBA8DC-CFF7-442C-A59C-BB12191A23C2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CBA0A486-E191-44E9-B6B2-4B0908DBF239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11507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7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6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8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1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B1F94C55-BBAB-4D64-BE5A-D1B42233B5CD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30CB77DD-4E43-490A-926E-E4E8CABA9EC8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42537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577AB85B-6D3D-4F69-B85D-52D79ABBBC2A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519175DE-8F2E-4622-8016-7F150DC2E5C1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173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CD6BB7AF-2519-45AD-BBF2-825A9F1A1D9F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8419F781-33AC-45B4-B180-FFF9BADF165C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41752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2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3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4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5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FE750AD-22B8-4820-BC7C-3F7FEEB06832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89EA821B-BF61-47C2-873F-16DBFAEB45F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22896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AFBC937A-6CE9-414B-8B22-58DF83957E56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7D707866-A520-463B-AC2C-B7D867047B6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03194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58CE5506-2A40-46EA-84A5-9C6DE83D9855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2754050F-825D-4589-BACF-20CEC0DEC76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723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761C3013-AEAA-42E0-B955-BF580F3D7A96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08D00045-2442-4AE7-926E-C024D13A9D1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4209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167481BB-58CF-4232-AAB8-B8944C9397A0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95A2162D-D5B8-44C9-80E7-6D248265396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81347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2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3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4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5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38880AFE-0B5B-41EC-8B1D-C2A25EAB19B3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F2DF6D77-293D-430A-A863-EE0370D4D0D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0127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BFFB5FD0-5D92-4E64-ABA0-AC358D884C61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1CC5D0F2-C1D2-4FBC-9C43-CF3B38304FED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02212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2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7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8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1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3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7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8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E7FAF5FB-7395-4268-BA37-0E0911574DFC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30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BDE560A2-86F9-4D1C-BEDF-B07A0088690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38634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6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8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7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9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1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2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BAB2DA89-D9FC-4ABF-9B88-138BEECD6FED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2FBBC95F-F4AB-4B6A-8647-B380CFCB364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30268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3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7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3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6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8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1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805D14A0-2634-48D4-A7BA-C2FC6D3F2AA3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44C2E758-2175-43D3-B036-2769D959696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3663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91EF78A7-939E-4747-9435-D8FBADEB221B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C608E0E6-8083-4930-A0CC-3B0A76A627E8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7016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2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3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4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5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72ABFD01-C877-4843-BFBE-04107A849AA5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66F34F59-E997-400D-8386-9E2765F92F2C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89479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F99BF8CE-4BAB-4FFB-8A48-DDC35FD53534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0A72D4C-CFD3-4728-9DF9-21FB82E7A33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68925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B2A89C4-4EBD-4827-B30C-1C54DB9FA596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18980A3A-EA33-480C-A037-AF3F4460F25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1521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C13C679D-69F7-4FDE-8050-94283EE8EFEF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8FDD4E8-6D20-4B91-A855-1257AE52C05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81326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364A6C27-869B-4591-B898-96CDACD67E13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73899577-D4BE-4074-B9F4-AC073A3BDC69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586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2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3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4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5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517E82F2-AE7A-46AA-8FE5-58A8F93F925D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07C86BA4-0B80-4904-8DAC-EBD979A82BD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8931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17070860-D8C1-4980-B386-17F18063601E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45A3B706-8457-42F2-B707-79A4EDBB052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64514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FFFF3E2E-CACC-4CA5-8F50-DD971B24F30F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A8DF0F86-6E29-4559-8D81-104C208861A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34638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2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7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8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1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3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7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8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6CEB1FE5-7943-41E3-9F83-8EF06E386D5A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30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71DBC31A-51C2-4FD0-A442-E677EEC3FD1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81440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6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8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7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9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1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2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63E878B1-3220-4F03-8380-B55CC2EA5C84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296164B8-C8F3-4939-A8E3-E66D03CEA9F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010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FADCC42E-F0CB-4365-AFE5-005734D2C5EE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831F9F2A-86D7-46B1-8D79-C719A357D24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2648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2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7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3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6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4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8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5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1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60ABA905-BC92-4CB6-BC32-E4F7CE042134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18AB9847-026C-44CB-BEF8-C293448C9102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6581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8CC8BD1F-6971-41FF-9D0F-907454E82E3B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7C9952C0-6FA2-4A5E-A603-B4138FF1FE48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73146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8C64884D-752C-4508-BF45-9BBB9151B446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9B0869EC-DEBF-4A0A-93D2-C1288460B2D1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47552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76D13C66-6595-488A-B1FB-6502346AFB33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C8F4F43A-53A5-4FD1-8EA4-CE48C67B992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9553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7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40B88A88-6241-4F14-8882-9EF464F6DC86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91AAA4DA-29F4-4687-BFC2-5A11F2AA530B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915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2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2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3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7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8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1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4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3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5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7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8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29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F2CF7AB-4226-4D8E-949B-B02E8C46F321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30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B4083164-813C-4931-863E-473EBBAB1ED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511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6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6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8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7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7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8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9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9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1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2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E3F9C4A9-A231-4566-BB9D-DAC4C8D35903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97676A1A-25C7-4B63-944B-3E4628BE8BBA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6487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0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7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1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4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6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2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8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3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1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2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A1F2475D-34EA-452C-AF08-AEBFBBC3AECF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598B54E7-5D61-4DF4-9217-62EACF3F61E3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5590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4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5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6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7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0D3181CA-E8EA-4D74-A4AB-AA5D7BB0B994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5015533A-156C-4D42-B85D-504EB4C207F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2086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58" name="DWG TrueView Drawing" r:id="rId3" imgW="9563100" imgH="5172075" progId="DWGTrueView.Drawing.18">
                  <p:embed/>
                </p:oleObj>
              </mc:Choice>
              <mc:Fallback>
                <p:oleObj name="DWG TrueView Drawing" r:id="rId3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59" name="AutoCAD Drawing" r:id="rId5" imgW="9563100" imgH="5172075" progId="AutoCAD.Drawing.16">
                  <p:embed/>
                </p:oleObj>
              </mc:Choice>
              <mc:Fallback>
                <p:oleObj name="AutoCAD Drawing" r:id="rId5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" name="Arc 36"/>
          <p:cNvSpPr>
            <a:spLocks/>
          </p:cNvSpPr>
          <p:nvPr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6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0" name="DWG TrueView Drawing" r:id="rId7" imgW="9563100" imgH="5172075" progId="DWGTrueView.Drawing.18">
                  <p:embed/>
                </p:oleObj>
              </mc:Choice>
              <mc:Fallback>
                <p:oleObj name="DWG TrueView Drawing" r:id="rId7" imgW="9563100" imgH="5172075" progId="DWGTrueView.Drawing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1" name="AutoCAD Drawing" r:id="rId8" imgW="9563100" imgH="5172075" progId="AutoCAD.Drawing.16">
                  <p:embed/>
                </p:oleObj>
              </mc:Choice>
              <mc:Fallback>
                <p:oleObj name="AutoCAD Drawing" r:id="rId8" imgW="9563100" imgH="5172075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6" name="Arc 36"/>
          <p:cNvSpPr>
            <a:spLocks/>
          </p:cNvSpPr>
          <p:nvPr userDrawn="1"/>
        </p:nvSpPr>
        <p:spPr bwMode="auto">
          <a:xfrm rot="162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0DA85327-25C9-42D3-AA5D-EC4F33613710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2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2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b="0">
                <a:latin typeface="+mn-lt"/>
              </a:defRPr>
            </a:lvl1pPr>
          </a:lstStyle>
          <a:p>
            <a:pPr>
              <a:defRPr/>
            </a:pPr>
            <a:fld id="{D6249F4A-F028-42BD-8FC9-06F5F325AB2D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49624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4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3.vml"/><Relationship Id="rId18" Type="http://schemas.openxmlformats.org/officeDocument/2006/relationships/oleObject" Target="../embeddings/oleObject51.bin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0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21.xml"/><Relationship Id="rId19" Type="http://schemas.openxmlformats.org/officeDocument/2006/relationships/oleObject" Target="../embeddings/oleObject52.bin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49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25.vml"/><Relationship Id="rId18" Type="http://schemas.openxmlformats.org/officeDocument/2006/relationships/oleObject" Target="../embeddings/oleObject99.bin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98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32.xml"/><Relationship Id="rId19" Type="http://schemas.openxmlformats.org/officeDocument/2006/relationships/oleObject" Target="../embeddings/oleObject100.bin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oleObject" Target="../embeddings/oleObject97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mlDrawing" Target="../drawings/vmlDrawing37.vml"/><Relationship Id="rId18" Type="http://schemas.openxmlformats.org/officeDocument/2006/relationships/oleObject" Target="../embeddings/oleObject147.bin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146.bin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43.xml"/><Relationship Id="rId19" Type="http://schemas.openxmlformats.org/officeDocument/2006/relationships/oleObject" Target="../embeddings/oleObject148.bin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oleObject" Target="../embeddings/oleObject145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HK" altLang="en-US" smtClean="0"/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1DA61F2-B8B6-4318-B06E-62020B399206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0313009-E8D1-4BFB-9FC9-CCDDAAD68D5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  <p:sp>
        <p:nvSpPr>
          <p:cNvPr id="1031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32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33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34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DWG TrueView Drawing" r:id="rId14" imgW="9563100" imgH="5172075" progId="DWGTrueView.Drawing.18">
                  <p:embed/>
                </p:oleObj>
              </mc:Choice>
              <mc:Fallback>
                <p:oleObj name="DWG TrueView Drawing" r:id="rId14" imgW="9563100" imgH="5172075" progId="DWGTrueView.Drawing.1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36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utoCAD Drawing" r:id="rId16" imgW="9563100" imgH="5172075" progId="AutoCAD.Drawing.16">
                  <p:embed/>
                </p:oleObj>
              </mc:Choice>
              <mc:Fallback>
                <p:oleObj name="AutoCAD Drawing" r:id="rId16" imgW="9563100" imgH="5172075" progId="AutoCAD.Drawing.16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38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39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40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41" name="Arc 36"/>
          <p:cNvSpPr>
            <a:spLocks/>
          </p:cNvSpPr>
          <p:nvPr/>
        </p:nvSpPr>
        <p:spPr bwMode="auto">
          <a:xfrm rot="-54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42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43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44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45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WG TrueView Drawing" r:id="rId18" imgW="9563100" imgH="5172075" progId="DWGTrueView.Drawing.18">
                  <p:embed/>
                </p:oleObj>
              </mc:Choice>
              <mc:Fallback>
                <p:oleObj name="DWG TrueView Drawing" r:id="rId18" imgW="9563100" imgH="5172075" progId="DWGTrueView.Drawing.1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047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utoCAD Drawing" r:id="rId19" imgW="9563100" imgH="5172075" progId="AutoCAD.Drawing.16">
                  <p:embed/>
                </p:oleObj>
              </mc:Choice>
              <mc:Fallback>
                <p:oleObj name="AutoCAD Drawing" r:id="rId19" imgW="9563100" imgH="5172075" progId="AutoCAD.Drawing.16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49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50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51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52" name="Arc 36"/>
          <p:cNvSpPr>
            <a:spLocks/>
          </p:cNvSpPr>
          <p:nvPr userDrawn="1"/>
        </p:nvSpPr>
        <p:spPr bwMode="auto">
          <a:xfrm rot="-54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HK" altLang="en-US" smtClean="0"/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0A9A865D-7271-4A83-AC55-C9653A9D93FC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557F231E-1EE4-4487-90A4-FA345853388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  <p:sp>
        <p:nvSpPr>
          <p:cNvPr id="1031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32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33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058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DWG TrueView Drawing" r:id="rId14" imgW="9563100" imgH="5172075" progId="DWGTrueView.Drawing.18">
                  <p:embed/>
                </p:oleObj>
              </mc:Choice>
              <mc:Fallback>
                <p:oleObj name="DWG TrueView Drawing" r:id="rId14" imgW="9563100" imgH="5172075" progId="DWGTrueView.Drawing.1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60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AutoCAD Drawing" r:id="rId16" imgW="9563100" imgH="5172075" progId="AutoCAD.Drawing.16">
                  <p:embed/>
                </p:oleObj>
              </mc:Choice>
              <mc:Fallback>
                <p:oleObj name="AutoCAD Drawing" r:id="rId16" imgW="9563100" imgH="5172075" progId="AutoCAD.Drawing.16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62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63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64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65" name="Arc 36"/>
          <p:cNvSpPr>
            <a:spLocks/>
          </p:cNvSpPr>
          <p:nvPr/>
        </p:nvSpPr>
        <p:spPr bwMode="auto">
          <a:xfrm rot="-54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42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43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44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069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WG TrueView Drawing" r:id="rId18" imgW="9563100" imgH="5172075" progId="DWGTrueView.Drawing.18">
                  <p:embed/>
                </p:oleObj>
              </mc:Choice>
              <mc:Fallback>
                <p:oleObj name="DWG TrueView Drawing" r:id="rId18" imgW="9563100" imgH="5172075" progId="DWGTrueView.Drawing.1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2071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AutoCAD Drawing" r:id="rId19" imgW="9563100" imgH="5172075" progId="AutoCAD.Drawing.16">
                  <p:embed/>
                </p:oleObj>
              </mc:Choice>
              <mc:Fallback>
                <p:oleObj name="AutoCAD Drawing" r:id="rId19" imgW="9563100" imgH="5172075" progId="AutoCAD.Drawing.16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2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73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74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75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076" name="Arc 36"/>
          <p:cNvSpPr>
            <a:spLocks/>
          </p:cNvSpPr>
          <p:nvPr userDrawn="1"/>
        </p:nvSpPr>
        <p:spPr bwMode="auto">
          <a:xfrm rot="-54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HK" altLang="en-US" smtClean="0"/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9751C442-C38B-4621-BB4B-2EF857E8D7BD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23AA4B70-85E7-4786-A307-EFE7C2039AAD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  <p:sp>
        <p:nvSpPr>
          <p:cNvPr id="1031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32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33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3082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DWG TrueView Drawing" r:id="rId14" imgW="9563100" imgH="5172075" progId="DWGTrueView.Drawing.18">
                  <p:embed/>
                </p:oleObj>
              </mc:Choice>
              <mc:Fallback>
                <p:oleObj name="DWG TrueView Drawing" r:id="rId14" imgW="9563100" imgH="5172075" progId="DWGTrueView.Drawing.1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3084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utoCAD Drawing" r:id="rId16" imgW="9563100" imgH="5172075" progId="AutoCAD.Drawing.16">
                  <p:embed/>
                </p:oleObj>
              </mc:Choice>
              <mc:Fallback>
                <p:oleObj name="AutoCAD Drawing" r:id="rId16" imgW="9563100" imgH="5172075" progId="AutoCAD.Drawing.16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086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087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088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089" name="Arc 36"/>
          <p:cNvSpPr>
            <a:spLocks/>
          </p:cNvSpPr>
          <p:nvPr/>
        </p:nvSpPr>
        <p:spPr bwMode="auto">
          <a:xfrm rot="-54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42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43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44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3093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DWG TrueView Drawing" r:id="rId18" imgW="9563100" imgH="5172075" progId="DWGTrueView.Drawing.18">
                  <p:embed/>
                </p:oleObj>
              </mc:Choice>
              <mc:Fallback>
                <p:oleObj name="DWG TrueView Drawing" r:id="rId18" imgW="9563100" imgH="5172075" progId="DWGTrueView.Drawing.1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3095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AutoCAD Drawing" r:id="rId19" imgW="9563100" imgH="5172075" progId="AutoCAD.Drawing.16">
                  <p:embed/>
                </p:oleObj>
              </mc:Choice>
              <mc:Fallback>
                <p:oleObj name="AutoCAD Drawing" r:id="rId19" imgW="9563100" imgH="5172075" progId="AutoCAD.Drawing.16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6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097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098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099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100" name="Arc 36"/>
          <p:cNvSpPr>
            <a:spLocks/>
          </p:cNvSpPr>
          <p:nvPr userDrawn="1"/>
        </p:nvSpPr>
        <p:spPr bwMode="auto">
          <a:xfrm rot="-54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zh-HK" altLang="en-US" smtClean="0"/>
          </a:p>
        </p:txBody>
      </p:sp>
      <p:sp>
        <p:nvSpPr>
          <p:cNvPr id="40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8A945E0-35DC-4D14-880A-5C5A3E4E3A75}" type="datetimeFigureOut">
              <a:rPr lang="zh-HK" altLang="en-US"/>
              <a:pPr>
                <a:defRPr/>
              </a:pPr>
              <a:t>23/4/2015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00">
                    <a:tint val="75000"/>
                  </a:srgb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E13CF617-2368-4424-936D-69804D8A894E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  <p:sp>
        <p:nvSpPr>
          <p:cNvPr id="1031" name="Rectangle 26"/>
          <p:cNvSpPr>
            <a:spLocks noChangeArrowheads="1"/>
          </p:cNvSpPr>
          <p:nvPr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32" name="Rectangle 27"/>
          <p:cNvSpPr>
            <a:spLocks noChangeArrowheads="1"/>
          </p:cNvSpPr>
          <p:nvPr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33" name="Rectangle 28"/>
          <p:cNvSpPr>
            <a:spLocks noChangeArrowheads="1"/>
          </p:cNvSpPr>
          <p:nvPr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106" name="Object 29"/>
          <p:cNvGraphicFramePr>
            <a:graphicFrameLocks noChangeAspect="1"/>
          </p:cNvGraphicFramePr>
          <p:nvPr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DWG TrueView Drawing" r:id="rId14" imgW="9563100" imgH="5172075" progId="DWGTrueView.Drawing.18">
                  <p:embed/>
                </p:oleObj>
              </mc:Choice>
              <mc:Fallback>
                <p:oleObj name="DWG TrueView Drawing" r:id="rId14" imgW="9563100" imgH="5172075" progId="DWGTrueView.Drawing.1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30"/>
          <p:cNvSpPr txBox="1">
            <a:spLocks noChangeArrowheads="1"/>
          </p:cNvSpPr>
          <p:nvPr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4108" name="Object 31"/>
          <p:cNvGraphicFramePr>
            <a:graphicFrameLocks noChangeAspect="1"/>
          </p:cNvGraphicFramePr>
          <p:nvPr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AutoCAD Drawing" r:id="rId16" imgW="9563100" imgH="5172075" progId="AutoCAD.Drawing.16">
                  <p:embed/>
                </p:oleObj>
              </mc:Choice>
              <mc:Fallback>
                <p:oleObj name="AutoCAD Drawing" r:id="rId16" imgW="9563100" imgH="5172075" progId="AutoCAD.Drawing.16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Line 32"/>
          <p:cNvSpPr>
            <a:spLocks noChangeShapeType="1"/>
          </p:cNvSpPr>
          <p:nvPr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110" name="Freeform 33"/>
          <p:cNvSpPr>
            <a:spLocks/>
          </p:cNvSpPr>
          <p:nvPr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111" name="Freeform 34"/>
          <p:cNvSpPr>
            <a:spLocks/>
          </p:cNvSpPr>
          <p:nvPr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112" name="Line 35"/>
          <p:cNvSpPr>
            <a:spLocks noChangeShapeType="1"/>
          </p:cNvSpPr>
          <p:nvPr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113" name="Arc 36"/>
          <p:cNvSpPr>
            <a:spLocks/>
          </p:cNvSpPr>
          <p:nvPr/>
        </p:nvSpPr>
        <p:spPr bwMode="auto">
          <a:xfrm rot="-54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042" name="Rectangle 26"/>
          <p:cNvSpPr>
            <a:spLocks noChangeArrowheads="1"/>
          </p:cNvSpPr>
          <p:nvPr userDrawn="1"/>
        </p:nvSpPr>
        <p:spPr bwMode="auto">
          <a:xfrm>
            <a:off x="4932363" y="6580188"/>
            <a:ext cx="4211637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43" name="Rectangle 27"/>
          <p:cNvSpPr>
            <a:spLocks noChangeArrowheads="1"/>
          </p:cNvSpPr>
          <p:nvPr userDrawn="1"/>
        </p:nvSpPr>
        <p:spPr bwMode="auto">
          <a:xfrm>
            <a:off x="0" y="6580188"/>
            <a:ext cx="685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sp>
        <p:nvSpPr>
          <p:cNvPr id="1044" name="Rectangle 28"/>
          <p:cNvSpPr>
            <a:spLocks noChangeArrowheads="1"/>
          </p:cNvSpPr>
          <p:nvPr userDrawn="1"/>
        </p:nvSpPr>
        <p:spPr bwMode="auto">
          <a:xfrm>
            <a:off x="684213" y="6580188"/>
            <a:ext cx="424656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HK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117" name="Object 29"/>
          <p:cNvGraphicFramePr>
            <a:graphicFrameLocks noChangeAspect="1"/>
          </p:cNvGraphicFramePr>
          <p:nvPr userDrawn="1"/>
        </p:nvGraphicFramePr>
        <p:xfrm>
          <a:off x="7345363" y="144463"/>
          <a:ext cx="16192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DWG TrueView Drawing" r:id="rId18" imgW="9563100" imgH="5172075" progId="DWGTrueView.Drawing.18">
                  <p:embed/>
                </p:oleObj>
              </mc:Choice>
              <mc:Fallback>
                <p:oleObj name="DWG TrueView Drawing" r:id="rId18" imgW="9563100" imgH="5172075" progId="DWGTrueView.Drawing.1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114" t="13438" r="16399" b="61363"/>
                      <a:stretch>
                        <a:fillRect/>
                      </a:stretch>
                    </p:blipFill>
                    <p:spPr bwMode="auto">
                      <a:xfrm>
                        <a:off x="7345363" y="144463"/>
                        <a:ext cx="16192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0"/>
          <p:cNvSpPr txBox="1">
            <a:spLocks noChangeArrowheads="1"/>
          </p:cNvSpPr>
          <p:nvPr userDrawn="1"/>
        </p:nvSpPr>
        <p:spPr bwMode="auto">
          <a:xfrm>
            <a:off x="684213" y="6548438"/>
            <a:ext cx="2533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600" smtClean="0">
                <a:solidFill>
                  <a:srgbClr val="FF0000"/>
                </a:solidFill>
                <a:latin typeface="Verdana" pitchFamily="34" charset="0"/>
              </a:rPr>
              <a:t>YOHO Town Phase 3</a:t>
            </a:r>
            <a:endParaRPr kumimoji="0" lang="en-US" altLang="zh-TW" sz="1600" b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4119" name="Object 31"/>
          <p:cNvGraphicFramePr>
            <a:graphicFrameLocks noChangeAspect="1"/>
          </p:cNvGraphicFramePr>
          <p:nvPr userDrawn="1"/>
        </p:nvGraphicFramePr>
        <p:xfrm>
          <a:off x="323850" y="6577013"/>
          <a:ext cx="4318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AutoCAD Drawing" r:id="rId19" imgW="9563100" imgH="5172075" progId="AutoCAD.Drawing.16">
                  <p:embed/>
                </p:oleObj>
              </mc:Choice>
              <mc:Fallback>
                <p:oleObj name="AutoCAD Drawing" r:id="rId19" imgW="9563100" imgH="5172075" progId="AutoCAD.Drawing.16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11" t="49277" r="23242"/>
                      <a:stretch>
                        <a:fillRect/>
                      </a:stretch>
                    </p:blipFill>
                    <p:spPr bwMode="auto">
                      <a:xfrm>
                        <a:off x="323850" y="6577013"/>
                        <a:ext cx="4318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0" name="Line 32"/>
          <p:cNvSpPr>
            <a:spLocks noChangeShapeType="1"/>
          </p:cNvSpPr>
          <p:nvPr userDrawn="1"/>
        </p:nvSpPr>
        <p:spPr bwMode="auto">
          <a:xfrm>
            <a:off x="396875" y="247650"/>
            <a:ext cx="698341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121" name="Freeform 33"/>
          <p:cNvSpPr>
            <a:spLocks/>
          </p:cNvSpPr>
          <p:nvPr userDrawn="1"/>
        </p:nvSpPr>
        <p:spPr bwMode="auto">
          <a:xfrm>
            <a:off x="8893175" y="549275"/>
            <a:ext cx="1588" cy="6186488"/>
          </a:xfrm>
          <a:custGeom>
            <a:avLst/>
            <a:gdLst>
              <a:gd name="T0" fmla="*/ 0 w 1"/>
              <a:gd name="T1" fmla="*/ 0 h 3897"/>
              <a:gd name="T2" fmla="*/ 0 w 1"/>
              <a:gd name="T3" fmla="*/ 2147483647 h 389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97">
                <a:moveTo>
                  <a:pt x="0" y="0"/>
                </a:moveTo>
                <a:lnTo>
                  <a:pt x="0" y="3897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122" name="Freeform 34"/>
          <p:cNvSpPr>
            <a:spLocks/>
          </p:cNvSpPr>
          <p:nvPr userDrawn="1"/>
        </p:nvSpPr>
        <p:spPr bwMode="auto">
          <a:xfrm>
            <a:off x="228600" y="477838"/>
            <a:ext cx="3175" cy="6403975"/>
          </a:xfrm>
          <a:custGeom>
            <a:avLst/>
            <a:gdLst>
              <a:gd name="T0" fmla="*/ 0 w 2"/>
              <a:gd name="T1" fmla="*/ 2147483647 h 4034"/>
              <a:gd name="T2" fmla="*/ 2147483647 w 2"/>
              <a:gd name="T3" fmla="*/ 0 h 40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4034">
                <a:moveTo>
                  <a:pt x="0" y="4034"/>
                </a:moveTo>
                <a:lnTo>
                  <a:pt x="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123" name="Line 35"/>
          <p:cNvSpPr>
            <a:spLocks noChangeShapeType="1"/>
          </p:cNvSpPr>
          <p:nvPr userDrawn="1"/>
        </p:nvSpPr>
        <p:spPr bwMode="auto">
          <a:xfrm>
            <a:off x="458788" y="247650"/>
            <a:ext cx="15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4124" name="Arc 36"/>
          <p:cNvSpPr>
            <a:spLocks/>
          </p:cNvSpPr>
          <p:nvPr userDrawn="1"/>
        </p:nvSpPr>
        <p:spPr bwMode="auto">
          <a:xfrm rot="-5400000">
            <a:off x="230188" y="247650"/>
            <a:ext cx="228600" cy="228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22.mp3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23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24.mp3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25.mp3" TargetMode="Externa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26.mp3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file:///D:\Gene\Gene\creactive\&#35486;&#38899;%20014.mp3" TargetMode="External"/><Relationship Id="rId7" Type="http://schemas.openxmlformats.org/officeDocument/2006/relationships/image" Target="../media/image5.png"/><Relationship Id="rId2" Type="http://schemas.openxmlformats.org/officeDocument/2006/relationships/audio" Target="file:///D:\Gene\Gene\creactive\&#35486;&#38899;%20015.m4a" TargetMode="External"/><Relationship Id="rId1" Type="http://schemas.openxmlformats.org/officeDocument/2006/relationships/audio" Target="file:///D:\Gene\Gene\creactive\&#35486;&#38899;%20014.m4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Gene\Gene\creactive\&#35486;&#38899;%20015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D:\Gene\Gene\creactive\&#35486;&#38899;%20016.mp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17.mp3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18.mp3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19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20.mp3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D:\Gene\Gene\creactive\&#35486;&#38899;%20021.mp3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476375" y="3733800"/>
            <a:ext cx="6481763" cy="554038"/>
          </a:xfrm>
          <a:prstGeom prst="rect">
            <a:avLst/>
          </a:prstGeom>
          <a:noFill/>
          <a:ln w="10160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>
                <a:solidFill>
                  <a:srgbClr val="0000FF"/>
                </a:solidFill>
                <a:latin typeface="Times New Roman" pitchFamily="18" charset="0"/>
              </a:rPr>
              <a:t>創意工程項目</a:t>
            </a:r>
            <a:r>
              <a:rPr lang="en-US" altLang="zh-TW" sz="3000">
                <a:solidFill>
                  <a:srgbClr val="0000FF"/>
                </a:solidFill>
                <a:latin typeface="Times New Roman" pitchFamily="18" charset="0"/>
              </a:rPr>
              <a:t>-</a:t>
            </a:r>
            <a:r>
              <a:rPr lang="zh-TW" altLang="en-US" sz="3000">
                <a:solidFill>
                  <a:srgbClr val="0000FF"/>
                </a:solidFill>
                <a:latin typeface="Times New Roman" pitchFamily="18" charset="0"/>
              </a:rPr>
              <a:t>升降槽金屬板模工作台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539750" y="1484313"/>
            <a:ext cx="8064500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4800" b="1">
                <a:solidFill>
                  <a:srgbClr val="0000FF"/>
                </a:solidFill>
                <a:latin typeface="Arial" pitchFamily="34" charset="0"/>
              </a:rPr>
              <a:t>YOHO TOWN</a:t>
            </a:r>
            <a:r>
              <a:rPr lang="zh-TW" altLang="en-US" sz="4800" b="1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zh-TW" sz="4800" b="1">
                <a:solidFill>
                  <a:srgbClr val="0000FF"/>
                </a:solidFill>
                <a:latin typeface="Arial" pitchFamily="34" charset="0"/>
              </a:rPr>
              <a:t>PHASE</a:t>
            </a:r>
            <a:r>
              <a:rPr lang="zh-TW" altLang="en-US" sz="4800" b="1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zh-TW" sz="4800" b="1">
                <a:solidFill>
                  <a:srgbClr val="0000FF"/>
                </a:solidFill>
                <a:latin typeface="Arial" pitchFamily="34" charset="0"/>
              </a:rPr>
              <a:t>III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TW" sz="4400" b="1">
                <a:solidFill>
                  <a:srgbClr val="0000FF"/>
                </a:solidFill>
                <a:latin typeface="Arial" pitchFamily="34" charset="0"/>
              </a:rPr>
              <a:t>CDA</a:t>
            </a:r>
            <a:r>
              <a:rPr lang="zh-TW" altLang="en-US" sz="4400" b="1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zh-TW" sz="4400" b="1">
                <a:solidFill>
                  <a:srgbClr val="0000FF"/>
                </a:solidFill>
                <a:latin typeface="Arial" pitchFamily="34" charset="0"/>
              </a:rPr>
              <a:t>15</a:t>
            </a: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2124075" y="4797425"/>
            <a:ext cx="51847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800" b="1">
                <a:solidFill>
                  <a:srgbClr val="0000FF"/>
                </a:solidFill>
                <a:latin typeface="Arial" pitchFamily="34" charset="0"/>
              </a:rPr>
              <a:t>周志偉 </a:t>
            </a:r>
            <a:r>
              <a:rPr lang="en-US" altLang="zh-TW" sz="2800" b="1">
                <a:solidFill>
                  <a:srgbClr val="0000FF"/>
                </a:solidFill>
                <a:latin typeface="Arial" pitchFamily="34" charset="0"/>
              </a:rPr>
              <a:t>(</a:t>
            </a:r>
            <a:r>
              <a:rPr lang="zh-TW" altLang="en-US" sz="2800" b="1">
                <a:solidFill>
                  <a:srgbClr val="0000FF"/>
                </a:solidFill>
                <a:latin typeface="Arial" pitchFamily="34" charset="0"/>
              </a:rPr>
              <a:t>高級安全主任</a:t>
            </a:r>
            <a:r>
              <a:rPr lang="en-US" altLang="zh-TW" sz="2800" b="1">
                <a:solidFill>
                  <a:srgbClr val="0000FF"/>
                </a:solidFill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語音 0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035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73100" y="1185863"/>
            <a:ext cx="7772400" cy="4114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zh-HK" sz="2800" dirty="0" smtClean="0"/>
              <a:t> </a:t>
            </a:r>
            <a:endParaRPr lang="zh-TW" altLang="zh-HK" sz="2800" dirty="0" smtClean="0"/>
          </a:p>
          <a:p>
            <a:pPr>
              <a:buFont typeface="Arial" charset="0"/>
              <a:buChar char="•"/>
              <a:defRPr/>
            </a:pPr>
            <a:r>
              <a:rPr lang="zh-TW" altLang="en-US" sz="2800" dirty="0" smtClean="0"/>
              <a:t>改良升降機安全護欄</a:t>
            </a:r>
            <a:r>
              <a:rPr lang="zh-TW" altLang="zh-HK" sz="2800" dirty="0" smtClean="0"/>
              <a:t>。</a:t>
            </a:r>
            <a:endParaRPr lang="zh-TW" altLang="en-US" sz="2800" dirty="0" smtClean="0"/>
          </a:p>
        </p:txBody>
      </p:sp>
      <p:pic>
        <p:nvPicPr>
          <p:cNvPr id="59395" name="Picture 2" descr="I:\提升質素2014-升降機槽金屬板模工作台\T8-10 LIFT模\DSCN0132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924175"/>
            <a:ext cx="4506913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I:\提升質素2014-升降機槽金屬板模工作台\2014-04-03 T8-10\DSCN76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27200"/>
            <a:ext cx="3459163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3200"/>
              <a:t>創意概念 </a:t>
            </a:r>
            <a:r>
              <a:rPr kumimoji="0" lang="en-US" altLang="zh-TW" sz="3200"/>
              <a:t>–</a:t>
            </a:r>
            <a:r>
              <a:rPr kumimoji="0" lang="zh-TW" altLang="en-US" sz="3200"/>
              <a:t>高空工作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47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47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73100" y="1052513"/>
            <a:ext cx="7772400" cy="4114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zh-HK" sz="2800" dirty="0" smtClean="0"/>
              <a:t> </a:t>
            </a:r>
            <a:endParaRPr lang="zh-TW" altLang="zh-HK" sz="2800" dirty="0" smtClean="0"/>
          </a:p>
          <a:p>
            <a:pPr>
              <a:buFont typeface="Arial" charset="0"/>
              <a:buChar char="•"/>
              <a:defRPr/>
            </a:pPr>
            <a:r>
              <a:rPr lang="zh-TW" altLang="zh-HK" sz="2800" dirty="0"/>
              <a:t>在下層升降機門口加設安全圍網，工人在下層進行安裝或拆卸鋁模工作時，有效防止工人墜入升降機槽</a:t>
            </a:r>
            <a:r>
              <a:rPr lang="zh-TW" altLang="zh-HK" sz="2800" dirty="0" smtClean="0"/>
              <a:t>。</a:t>
            </a:r>
            <a:endParaRPr lang="zh-TW" altLang="en-US" sz="2800" dirty="0" smtClean="0"/>
          </a:p>
        </p:txBody>
      </p:sp>
      <p:pic>
        <p:nvPicPr>
          <p:cNvPr id="60419" name="Picture 2" descr="SDC15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141663"/>
            <a:ext cx="3840163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SDC151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159125"/>
            <a:ext cx="41275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3200"/>
              <a:t>創意概念 </a:t>
            </a:r>
            <a:r>
              <a:rPr kumimoji="0" lang="en-US" altLang="zh-TW" sz="3200"/>
              <a:t>–</a:t>
            </a:r>
            <a:r>
              <a:rPr kumimoji="0" lang="zh-TW" altLang="en-US" sz="3200"/>
              <a:t>高空工作</a:t>
            </a:r>
          </a:p>
        </p:txBody>
      </p:sp>
      <p:pic>
        <p:nvPicPr>
          <p:cNvPr id="2" name="語音 0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92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語音 02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20688" y="1381125"/>
            <a:ext cx="7962900" cy="11842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zh-TW" altLang="zh-HK" sz="2800" dirty="0" smtClean="0"/>
              <a:t>升降槽頂層密封式沒有空隙工作台，有效防止工人從高處墮下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>
              <a:buFont typeface="Arial" charset="0"/>
              <a:buChar char="•"/>
              <a:defRPr/>
            </a:pPr>
            <a:endParaRPr lang="en-US" altLang="zh-TW" sz="2800" dirty="0" smtClean="0"/>
          </a:p>
          <a:p>
            <a:pPr marL="0" indent="0">
              <a:buFont typeface="Arial" charset="0"/>
              <a:buNone/>
              <a:defRPr/>
            </a:pPr>
            <a:endParaRPr lang="en-US" altLang="zh-TW" sz="2800" dirty="0" smtClean="0"/>
          </a:p>
        </p:txBody>
      </p:sp>
      <p:sp>
        <p:nvSpPr>
          <p:cNvPr id="614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kumimoji="0" lang="zh-HK" altLang="en-US"/>
          </a:p>
        </p:txBody>
      </p:sp>
      <p:pic>
        <p:nvPicPr>
          <p:cNvPr id="3" name="Picture 1" descr="DSCN04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133600"/>
            <a:ext cx="33845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kumimoji="0" lang="zh-HK" altLang="en-US"/>
          </a:p>
        </p:txBody>
      </p:sp>
      <p:pic>
        <p:nvPicPr>
          <p:cNvPr id="4" name="Picture 2" descr="I:\提升質素2014-升降機槽金屬板模工作台\T8-10 LIFT模\DSCN04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973388"/>
            <a:ext cx="46974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3200"/>
              <a:t>創意概念 </a:t>
            </a:r>
            <a:r>
              <a:rPr kumimoji="0" lang="en-US" altLang="zh-TW" sz="3200"/>
              <a:t>–</a:t>
            </a:r>
            <a:r>
              <a:rPr kumimoji="0" lang="zh-TW" altLang="en-US" sz="3200"/>
              <a:t>高空工作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5746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zh-TW" altLang="en-US" sz="3200" b="1" smtClean="0"/>
              <a:t>升降機槽金屬板模工作台</a:t>
            </a:r>
            <a:endParaRPr lang="zh-TW" altLang="en-US" sz="32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981075"/>
            <a:ext cx="7772400" cy="23764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TW" altLang="zh-HK" sz="2400" smtClean="0"/>
              <a:t>升降機槽金屬板模工作台，設計的安全數據由註冊結構工程師</a:t>
            </a:r>
            <a:r>
              <a:rPr lang="en-US" altLang="zh-HK" sz="2400" smtClean="0"/>
              <a:t>(</a:t>
            </a:r>
            <a:r>
              <a:rPr lang="en-US" altLang="zh-TW" sz="2400" smtClean="0"/>
              <a:t>ICE</a:t>
            </a:r>
            <a:r>
              <a:rPr lang="en-US" altLang="zh-HK" sz="2400" smtClean="0"/>
              <a:t>)</a:t>
            </a:r>
            <a:r>
              <a:rPr lang="zh-TW" altLang="zh-HK" sz="2400" smtClean="0"/>
              <a:t>批核，確保安全及穩固。</a:t>
            </a:r>
            <a:endParaRPr lang="en-US" altLang="zh-TW" sz="2400" smtClean="0"/>
          </a:p>
          <a:p>
            <a:r>
              <a:rPr lang="zh-TW" altLang="zh-HK" sz="2400" smtClean="0"/>
              <a:t>裝嵌時由合資格人仕</a:t>
            </a:r>
            <a:r>
              <a:rPr lang="en-US" altLang="zh-HK" sz="2400" smtClean="0"/>
              <a:t>(T4)</a:t>
            </a:r>
            <a:r>
              <a:rPr lang="zh-TW" altLang="zh-HK" sz="2400" smtClean="0"/>
              <a:t>現場監督，並由註冊工程師</a:t>
            </a:r>
            <a:r>
              <a:rPr lang="en-US" altLang="zh-HK" sz="2400" smtClean="0"/>
              <a:t>(RPE)</a:t>
            </a:r>
            <a:r>
              <a:rPr lang="zh-TW" altLang="zh-HK" sz="2400" smtClean="0"/>
              <a:t>進行 檢驗及發出有效証書。 </a:t>
            </a:r>
            <a:endParaRPr lang="en-US" altLang="zh-TW" sz="2400" smtClean="0"/>
          </a:p>
          <a:p>
            <a:r>
              <a:rPr lang="zh-TW" altLang="zh-HK" sz="2400" smtClean="0"/>
              <a:t>每次升台需由合資格人仕</a:t>
            </a:r>
            <a:r>
              <a:rPr lang="en-US" altLang="zh-HK" sz="2400" smtClean="0"/>
              <a:t>(T1)</a:t>
            </a:r>
            <a:r>
              <a:rPr lang="zh-TW" altLang="zh-HK" sz="2400" smtClean="0"/>
              <a:t>現場監督，確保安全及穩固</a:t>
            </a:r>
            <a:r>
              <a:rPr lang="zh-TW" altLang="en-US" sz="2400" smtClean="0"/>
              <a:t>。</a:t>
            </a:r>
            <a:endParaRPr lang="en-US" altLang="zh-TW" sz="2400" smtClean="0"/>
          </a:p>
          <a:p>
            <a:endParaRPr lang="en-US" altLang="zh-TW" sz="2400" smtClean="0"/>
          </a:p>
        </p:txBody>
      </p:sp>
      <p:pic>
        <p:nvPicPr>
          <p:cNvPr id="62468" name="Picture 5" descr="I:\提升質素2014-升降機槽金屬板模工作台\T8-10 LIFT模\DSC_5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68638"/>
            <a:ext cx="554990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語音 02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7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4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7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7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7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5746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zh-TW" altLang="en-US" sz="5400" smtClean="0"/>
              <a:t>效益</a:t>
            </a:r>
          </a:p>
        </p:txBody>
      </p:sp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323850" y="1628775"/>
            <a:ext cx="84963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3200"/>
              <a:t>由</a:t>
            </a:r>
            <a:r>
              <a:rPr lang="en-US" altLang="zh-TW" sz="3200"/>
              <a:t>2013</a:t>
            </a:r>
            <a:r>
              <a:rPr lang="zh-TW" altLang="en-US" sz="3200"/>
              <a:t>年</a:t>
            </a:r>
            <a:r>
              <a:rPr lang="en-US" altLang="zh-TW" sz="3200"/>
              <a:t>2</a:t>
            </a:r>
            <a:r>
              <a:rPr lang="zh-TW" altLang="en-US" sz="3200"/>
              <a:t> 月工程展開至今，因升降機槽而引致的意外為</a:t>
            </a:r>
            <a:r>
              <a:rPr lang="zh-TW" altLang="en-US" sz="3200" b="1">
                <a:solidFill>
                  <a:srgbClr val="FF0000"/>
                </a:solidFill>
              </a:rPr>
              <a:t>零</a:t>
            </a:r>
            <a:endParaRPr lang="en-US" altLang="zh-TW" sz="3200"/>
          </a:p>
          <a:p>
            <a:pPr algn="ctr" eaLnBrk="1" hangingPunct="1"/>
            <a:endParaRPr lang="en-US" altLang="zh-TW" sz="3200"/>
          </a:p>
          <a:p>
            <a:pPr algn="ctr" eaLnBrk="1" hangingPunct="1"/>
            <a:r>
              <a:rPr lang="zh-TW" altLang="en-US" sz="3200"/>
              <a:t>由於</a:t>
            </a:r>
            <a:r>
              <a:rPr lang="zh-TW" altLang="zh-HK" sz="3200"/>
              <a:t>不需要釘板工序，減少工人進行人力提舉工作。</a:t>
            </a:r>
          </a:p>
          <a:p>
            <a:pPr algn="ctr" eaLnBrk="1" hangingPunct="1"/>
            <a:endParaRPr lang="en-US" altLang="zh-HK" sz="3200"/>
          </a:p>
          <a:p>
            <a:pPr algn="ctr" eaLnBrk="1" hangingPunct="1"/>
            <a:r>
              <a:rPr lang="zh-TW" altLang="zh-HK" sz="3200"/>
              <a:t>密封式工作台，有效防止工人從高處墜下的危險。</a:t>
            </a:r>
            <a:endParaRPr lang="en-US" altLang="zh-HK" sz="3200"/>
          </a:p>
        </p:txBody>
      </p:sp>
      <p:pic>
        <p:nvPicPr>
          <p:cNvPr id="6" name="語音 02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1835150" y="2492375"/>
            <a:ext cx="7772400" cy="4114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zh-TW" altLang="en-US" sz="7000" smtClean="0"/>
              <a:t>        </a:t>
            </a:r>
            <a:r>
              <a:rPr lang="en-US" altLang="zh-TW" sz="7000" smtClean="0">
                <a:solidFill>
                  <a:srgbClr val="0000CC"/>
                </a:solidFill>
              </a:rPr>
              <a:t>~</a:t>
            </a:r>
            <a:r>
              <a:rPr lang="zh-TW" altLang="en-US" sz="7000" smtClean="0">
                <a:solidFill>
                  <a:srgbClr val="0000CC"/>
                </a:solidFill>
              </a:rPr>
              <a:t>完</a:t>
            </a:r>
            <a:r>
              <a:rPr lang="en-US" altLang="zh-TW" sz="7000" smtClean="0">
                <a:solidFill>
                  <a:srgbClr val="0000CC"/>
                </a:solidFill>
              </a:rPr>
              <a:t>~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772400" cy="762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en-US" altLang="zh-TW" smtClean="0">
                <a:latin typeface="Impact" pitchFamily="34" charset="0"/>
              </a:rPr>
              <a:t>YOHO TOWN </a:t>
            </a:r>
            <a:r>
              <a:rPr lang="zh-TW" altLang="zh-TW" smtClean="0">
                <a:latin typeface="Impact" pitchFamily="34" charset="0"/>
                <a:ea typeface="華康儷粗黑"/>
                <a:cs typeface="華康儷粗黑"/>
              </a:rPr>
              <a:t>發展藍圖</a:t>
            </a:r>
            <a:endParaRPr lang="zh-TW" altLang="en-US" smtClean="0"/>
          </a:p>
        </p:txBody>
      </p:sp>
      <p:pic>
        <p:nvPicPr>
          <p:cNvPr id="51203" name="Picture 2052" descr="012-6-7-BBDO-YOH-0602-20G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86750" cy="47275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2053"/>
          <p:cNvSpPr txBox="1">
            <a:spLocks noChangeArrowheads="1"/>
          </p:cNvSpPr>
          <p:nvPr/>
        </p:nvSpPr>
        <p:spPr bwMode="auto">
          <a:xfrm>
            <a:off x="5619750" y="4792663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TW" sz="160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</a:rPr>
              <a:t>Phase 1</a:t>
            </a:r>
            <a:endParaRPr kumimoji="0" lang="en-US" altLang="zh-TW" sz="1600">
              <a:solidFill>
                <a:srgbClr val="FFF6D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+mn-ea"/>
            </a:endParaRPr>
          </a:p>
        </p:txBody>
      </p:sp>
      <p:sp>
        <p:nvSpPr>
          <p:cNvPr id="13318" name="Text Box 2054"/>
          <p:cNvSpPr txBox="1">
            <a:spLocks noChangeArrowheads="1"/>
          </p:cNvSpPr>
          <p:nvPr/>
        </p:nvSpPr>
        <p:spPr bwMode="auto">
          <a:xfrm>
            <a:off x="5238750" y="3192463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TW" sz="160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</a:rPr>
              <a:t>Phase 2</a:t>
            </a:r>
            <a:endParaRPr kumimoji="0" lang="en-US" altLang="zh-TW" sz="1600">
              <a:solidFill>
                <a:srgbClr val="FFF6D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+mn-ea"/>
            </a:endParaRPr>
          </a:p>
        </p:txBody>
      </p:sp>
      <p:sp>
        <p:nvSpPr>
          <p:cNvPr id="13319" name="Text Box 2055"/>
          <p:cNvSpPr txBox="1">
            <a:spLocks noChangeArrowheads="1"/>
          </p:cNvSpPr>
          <p:nvPr/>
        </p:nvSpPr>
        <p:spPr bwMode="auto">
          <a:xfrm>
            <a:off x="6000750" y="2354263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TW" sz="160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</a:rPr>
              <a:t>Phase 3</a:t>
            </a:r>
            <a:endParaRPr kumimoji="0" lang="en-US" altLang="zh-TW" sz="1600">
              <a:solidFill>
                <a:srgbClr val="FFF6D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+mn-ea"/>
            </a:endParaRPr>
          </a:p>
        </p:txBody>
      </p:sp>
      <p:sp>
        <p:nvSpPr>
          <p:cNvPr id="13320" name="Text Box 2056"/>
          <p:cNvSpPr txBox="1">
            <a:spLocks noChangeArrowheads="1"/>
          </p:cNvSpPr>
          <p:nvPr/>
        </p:nvSpPr>
        <p:spPr bwMode="auto">
          <a:xfrm>
            <a:off x="4324350" y="2246313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zh-TW" sz="1600">
                <a:solidFill>
                  <a:srgbClr val="FFF6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</a:rPr>
              <a:t>SYLC</a:t>
            </a:r>
          </a:p>
        </p:txBody>
      </p:sp>
      <p:grpSp>
        <p:nvGrpSpPr>
          <p:cNvPr id="13324" name="Group 2060"/>
          <p:cNvGrpSpPr>
            <a:grpSpLocks/>
          </p:cNvGrpSpPr>
          <p:nvPr/>
        </p:nvGrpSpPr>
        <p:grpSpPr bwMode="auto">
          <a:xfrm>
            <a:off x="5257800" y="2362200"/>
            <a:ext cx="2667000" cy="2774950"/>
            <a:chOff x="3984" y="1776"/>
            <a:chExt cx="1680" cy="1748"/>
          </a:xfrm>
        </p:grpSpPr>
        <p:sp>
          <p:nvSpPr>
            <p:cNvPr id="13321" name="Text Box 2057"/>
            <p:cNvSpPr txBox="1">
              <a:spLocks noChangeArrowheads="1"/>
            </p:cNvSpPr>
            <p:nvPr/>
          </p:nvSpPr>
          <p:spPr bwMode="auto">
            <a:xfrm>
              <a:off x="4224" y="3312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dirty="0">
                  <a:solidFill>
                    <a:srgbClr val="FFF6D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+mn-ea"/>
                </a:rPr>
                <a:t>Phase 1</a:t>
              </a:r>
            </a:p>
          </p:txBody>
        </p:sp>
        <p:sp>
          <p:nvSpPr>
            <p:cNvPr id="13322" name="Text Box 2058"/>
            <p:cNvSpPr txBox="1">
              <a:spLocks noChangeArrowheads="1"/>
            </p:cNvSpPr>
            <p:nvPr/>
          </p:nvSpPr>
          <p:spPr bwMode="auto">
            <a:xfrm>
              <a:off x="3984" y="2304"/>
              <a:ext cx="14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 dirty="0">
                  <a:solidFill>
                    <a:srgbClr val="FFF6D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+mn-ea"/>
                </a:rPr>
                <a:t>Phase 2</a:t>
              </a:r>
            </a:p>
          </p:txBody>
        </p:sp>
        <p:sp>
          <p:nvSpPr>
            <p:cNvPr id="13323" name="Text Box 2059"/>
            <p:cNvSpPr txBox="1">
              <a:spLocks noChangeArrowheads="1"/>
            </p:cNvSpPr>
            <p:nvPr/>
          </p:nvSpPr>
          <p:spPr bwMode="auto">
            <a:xfrm>
              <a:off x="4464" y="1776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zh-TW" sz="1600">
                  <a:solidFill>
                    <a:srgbClr val="FFF6D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ea typeface="+mn-ea"/>
                </a:rPr>
                <a:t>Phase 3</a:t>
              </a:r>
            </a:p>
          </p:txBody>
        </p:sp>
      </p:grpSp>
      <p:sp>
        <p:nvSpPr>
          <p:cNvPr id="51209" name="Rectangle 2061"/>
          <p:cNvSpPr>
            <a:spLocks noChangeArrowheads="1"/>
          </p:cNvSpPr>
          <p:nvPr/>
        </p:nvSpPr>
        <p:spPr bwMode="auto">
          <a:xfrm>
            <a:off x="609600" y="1524000"/>
            <a:ext cx="2971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kumimoji="0" lang="zh-HK" altLang="en-US"/>
          </a:p>
        </p:txBody>
      </p:sp>
      <p:sp>
        <p:nvSpPr>
          <p:cNvPr id="51210" name="Rectangle 2062"/>
          <p:cNvSpPr>
            <a:spLocks noChangeArrowheads="1"/>
          </p:cNvSpPr>
          <p:nvPr/>
        </p:nvSpPr>
        <p:spPr bwMode="auto">
          <a:xfrm>
            <a:off x="755650" y="2522538"/>
            <a:ext cx="3311525" cy="366236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altLang="zh-TW" sz="1600">
                <a:solidFill>
                  <a:schemeClr val="bg1"/>
                </a:solidFill>
              </a:rPr>
              <a:t>Client : City Success Ltd.</a:t>
            </a:r>
          </a:p>
          <a:p>
            <a:pPr>
              <a:lnSpc>
                <a:spcPct val="150000"/>
              </a:lnSpc>
            </a:pPr>
            <a:r>
              <a:rPr kumimoji="0" lang="en-US" altLang="zh-TW" sz="1600">
                <a:solidFill>
                  <a:schemeClr val="bg1"/>
                </a:solidFill>
              </a:rPr>
              <a:t>Architect: SHKAE</a:t>
            </a:r>
          </a:p>
          <a:p>
            <a:pPr>
              <a:lnSpc>
                <a:spcPct val="150000"/>
              </a:lnSpc>
            </a:pPr>
            <a:r>
              <a:rPr kumimoji="0" lang="zh-TW" altLang="en-US" sz="1600">
                <a:solidFill>
                  <a:schemeClr val="bg1"/>
                </a:solidFill>
              </a:rPr>
              <a:t>預算</a:t>
            </a:r>
            <a:r>
              <a:rPr kumimoji="0" lang="en-US" altLang="zh-TW" sz="1600">
                <a:solidFill>
                  <a:schemeClr val="bg1"/>
                </a:solidFill>
              </a:rPr>
              <a:t>Phase 1 O.P.</a:t>
            </a:r>
            <a:r>
              <a:rPr kumimoji="0" lang="zh-TW" altLang="en-US" sz="1600">
                <a:solidFill>
                  <a:schemeClr val="bg1"/>
                </a:solidFill>
              </a:rPr>
              <a:t>日期</a:t>
            </a:r>
            <a:r>
              <a:rPr kumimoji="0" lang="en-US" altLang="zh-TW" sz="1600">
                <a:solidFill>
                  <a:schemeClr val="bg1"/>
                </a:solidFill>
              </a:rPr>
              <a:t>: 2016</a:t>
            </a:r>
            <a:r>
              <a:rPr kumimoji="0" lang="zh-TW" altLang="en-US" sz="1600">
                <a:solidFill>
                  <a:schemeClr val="bg1"/>
                </a:solidFill>
              </a:rPr>
              <a:t>年</a:t>
            </a:r>
            <a:r>
              <a:rPr kumimoji="0" lang="en-US" altLang="zh-TW" sz="1600">
                <a:solidFill>
                  <a:schemeClr val="bg1"/>
                </a:solidFill>
              </a:rPr>
              <a:t>5</a:t>
            </a:r>
            <a:r>
              <a:rPr kumimoji="0" lang="zh-TW" altLang="en-US" sz="1600">
                <a:solidFill>
                  <a:schemeClr val="bg1"/>
                </a:solidFill>
              </a:rPr>
              <a:t>月</a:t>
            </a:r>
            <a:endParaRPr kumimoji="0" lang="en-US" altLang="zh-TW" sz="16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0" lang="zh-TW" altLang="en-US" sz="1600">
                <a:solidFill>
                  <a:schemeClr val="bg1"/>
                </a:solidFill>
              </a:rPr>
              <a:t>預算</a:t>
            </a:r>
            <a:r>
              <a:rPr kumimoji="0" lang="en-US" altLang="zh-TW" sz="1600">
                <a:solidFill>
                  <a:schemeClr val="bg1"/>
                </a:solidFill>
              </a:rPr>
              <a:t>Phase 1 C.A.</a:t>
            </a:r>
            <a:r>
              <a:rPr kumimoji="0" lang="zh-TW" altLang="en-US" sz="1600">
                <a:solidFill>
                  <a:schemeClr val="bg1"/>
                </a:solidFill>
              </a:rPr>
              <a:t>日期</a:t>
            </a:r>
            <a:r>
              <a:rPr kumimoji="0" lang="en-US" altLang="zh-TW" sz="1600">
                <a:solidFill>
                  <a:schemeClr val="bg1"/>
                </a:solidFill>
              </a:rPr>
              <a:t>: 2016</a:t>
            </a:r>
            <a:r>
              <a:rPr kumimoji="0" lang="zh-TW" altLang="en-US" sz="1600">
                <a:solidFill>
                  <a:schemeClr val="bg1"/>
                </a:solidFill>
              </a:rPr>
              <a:t>年</a:t>
            </a:r>
            <a:r>
              <a:rPr kumimoji="0" lang="en-US" altLang="zh-TW" sz="1600">
                <a:solidFill>
                  <a:schemeClr val="bg1"/>
                </a:solidFill>
              </a:rPr>
              <a:t>11</a:t>
            </a:r>
            <a:r>
              <a:rPr kumimoji="0" lang="zh-TW" altLang="en-US" sz="1600">
                <a:solidFill>
                  <a:schemeClr val="bg1"/>
                </a:solidFill>
              </a:rPr>
              <a:t>月</a:t>
            </a:r>
            <a:endParaRPr kumimoji="0" lang="en-US" altLang="zh-TW" sz="16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0" lang="zh-TW" altLang="en-US" sz="1600">
                <a:solidFill>
                  <a:schemeClr val="bg1"/>
                </a:solidFill>
              </a:rPr>
              <a:t>預算</a:t>
            </a:r>
            <a:r>
              <a:rPr kumimoji="0" lang="en-US" altLang="zh-TW" sz="1600">
                <a:solidFill>
                  <a:schemeClr val="bg1"/>
                </a:solidFill>
              </a:rPr>
              <a:t>Phase 2 O.P.</a:t>
            </a:r>
            <a:r>
              <a:rPr kumimoji="0" lang="zh-TW" altLang="en-US" sz="1600">
                <a:solidFill>
                  <a:schemeClr val="bg1"/>
                </a:solidFill>
              </a:rPr>
              <a:t>日期</a:t>
            </a:r>
            <a:r>
              <a:rPr kumimoji="0" lang="en-US" altLang="zh-TW" sz="1600">
                <a:solidFill>
                  <a:schemeClr val="bg1"/>
                </a:solidFill>
              </a:rPr>
              <a:t>: 2016</a:t>
            </a:r>
            <a:r>
              <a:rPr kumimoji="0" lang="zh-TW" altLang="en-US" sz="1600">
                <a:solidFill>
                  <a:schemeClr val="bg1"/>
                </a:solidFill>
              </a:rPr>
              <a:t>年</a:t>
            </a:r>
            <a:r>
              <a:rPr kumimoji="0" lang="en-US" altLang="zh-TW" sz="1600">
                <a:solidFill>
                  <a:schemeClr val="bg1"/>
                </a:solidFill>
              </a:rPr>
              <a:t>11</a:t>
            </a:r>
            <a:r>
              <a:rPr kumimoji="0" lang="zh-TW" altLang="en-US" sz="1600">
                <a:solidFill>
                  <a:schemeClr val="bg1"/>
                </a:solidFill>
              </a:rPr>
              <a:t>月</a:t>
            </a:r>
            <a:endParaRPr kumimoji="0" lang="en-US" altLang="zh-TW" sz="16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0" lang="zh-TW" altLang="en-US" sz="1600">
                <a:solidFill>
                  <a:schemeClr val="bg1"/>
                </a:solidFill>
              </a:rPr>
              <a:t>預算</a:t>
            </a:r>
            <a:r>
              <a:rPr kumimoji="0" lang="en-US" altLang="zh-TW" sz="1600">
                <a:solidFill>
                  <a:schemeClr val="bg1"/>
                </a:solidFill>
              </a:rPr>
              <a:t>Phase 2 C.A.</a:t>
            </a:r>
            <a:r>
              <a:rPr kumimoji="0" lang="zh-TW" altLang="en-US" sz="1600">
                <a:solidFill>
                  <a:schemeClr val="bg1"/>
                </a:solidFill>
              </a:rPr>
              <a:t>日期</a:t>
            </a:r>
            <a:r>
              <a:rPr kumimoji="0" lang="en-US" altLang="zh-TW" sz="1600">
                <a:solidFill>
                  <a:schemeClr val="bg1"/>
                </a:solidFill>
              </a:rPr>
              <a:t>: 2017</a:t>
            </a:r>
            <a:r>
              <a:rPr kumimoji="0" lang="zh-TW" altLang="en-US" sz="1600">
                <a:solidFill>
                  <a:schemeClr val="bg1"/>
                </a:solidFill>
              </a:rPr>
              <a:t>年</a:t>
            </a:r>
            <a:r>
              <a:rPr kumimoji="0" lang="en-US" altLang="zh-TW" sz="1600">
                <a:solidFill>
                  <a:schemeClr val="bg1"/>
                </a:solidFill>
              </a:rPr>
              <a:t>2</a:t>
            </a:r>
            <a:r>
              <a:rPr kumimoji="0" lang="zh-TW" altLang="en-US" sz="1600">
                <a:solidFill>
                  <a:schemeClr val="bg1"/>
                </a:solidFill>
              </a:rPr>
              <a:t>月</a:t>
            </a:r>
            <a:endParaRPr kumimoji="0" lang="en-US" altLang="zh-TW" sz="16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kumimoji="0" lang="zh-TW" altLang="en-US" sz="1600">
                <a:solidFill>
                  <a:schemeClr val="bg1"/>
                </a:solidFill>
              </a:rPr>
              <a:t>總住宅樓面面積</a:t>
            </a:r>
            <a:r>
              <a:rPr kumimoji="0" lang="en-US" altLang="zh-TW" sz="1600">
                <a:solidFill>
                  <a:schemeClr val="bg1"/>
                </a:solidFill>
              </a:rPr>
              <a:t>: 1,848,000 sq. ft.</a:t>
            </a:r>
          </a:p>
          <a:p>
            <a:pPr>
              <a:lnSpc>
                <a:spcPct val="150000"/>
              </a:lnSpc>
            </a:pPr>
            <a:r>
              <a:rPr kumimoji="0" lang="zh-TW" altLang="en-US" sz="1600">
                <a:solidFill>
                  <a:schemeClr val="bg1"/>
                </a:solidFill>
              </a:rPr>
              <a:t>總商用樓面面積</a:t>
            </a:r>
            <a:r>
              <a:rPr kumimoji="0" lang="en-US" altLang="zh-TW" sz="1600">
                <a:solidFill>
                  <a:schemeClr val="bg1"/>
                </a:solidFill>
              </a:rPr>
              <a:t>: 471,000 sq. ft.</a:t>
            </a:r>
          </a:p>
          <a:p>
            <a:pPr>
              <a:lnSpc>
                <a:spcPct val="150000"/>
              </a:lnSpc>
            </a:pPr>
            <a:r>
              <a:rPr kumimoji="0" lang="zh-TW" altLang="en-US" sz="1600">
                <a:solidFill>
                  <a:schemeClr val="bg1"/>
                </a:solidFill>
                <a:latin typeface="新細明體" pitchFamily="18" charset="-120"/>
              </a:rPr>
              <a:t>單位數目</a:t>
            </a:r>
            <a:r>
              <a:rPr kumimoji="0" lang="en-US" altLang="zh-TW" sz="1600">
                <a:solidFill>
                  <a:schemeClr val="bg1"/>
                </a:solidFill>
              </a:rPr>
              <a:t>: 2508</a:t>
            </a:r>
            <a:r>
              <a:rPr kumimoji="0" lang="en-US" altLang="zh-TW" sz="1600">
                <a:solidFill>
                  <a:srgbClr val="FF0000"/>
                </a:solidFill>
              </a:rPr>
              <a:t> </a:t>
            </a:r>
          </a:p>
          <a:p>
            <a:pPr algn="ctr"/>
            <a:endParaRPr kumimoji="0" lang="en-US" altLang="zh-TW" sz="1600"/>
          </a:p>
        </p:txBody>
      </p:sp>
      <p:pic>
        <p:nvPicPr>
          <p:cNvPr id="2" name="語音 01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6035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語音 015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6035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語音 014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6022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7013" cy="1450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zh-TW" altLang="en-US" b="1" smtClean="0"/>
              <a:t>創意工程項目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b="1" smtClean="0">
                <a:solidFill>
                  <a:srgbClr val="2704FC"/>
                </a:solidFill>
              </a:rPr>
              <a:t>升降機槽金屬板模工作台</a:t>
            </a: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HK" alt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2229" name="Picture 4" descr="DSC_37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205038"/>
            <a:ext cx="576897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語音 0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849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22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語音 0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6021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zh-TW" altLang="en-US" sz="3200" smtClean="0"/>
              <a:t>背景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273175"/>
            <a:ext cx="8353425" cy="17795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zh-TW" altLang="zh-HK" sz="2800" dirty="0" smtClean="0"/>
              <a:t>傳統大樓升降機槽板模工程，一般使用木模板，在下層穿</a:t>
            </a:r>
            <a:r>
              <a:rPr lang="zh-TW" altLang="en-US" sz="2800" dirty="0" smtClean="0"/>
              <a:t>縲</a:t>
            </a:r>
            <a:r>
              <a:rPr lang="zh-TW" altLang="zh-HK" sz="2800" dirty="0" smtClean="0"/>
              <a:t>絲裝威令，然後舖設木板工作台進行釘板工作，包括扶板、鑽窿、穿縲絲、裝威令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0" indent="0">
              <a:buFont typeface="Arial" charset="0"/>
              <a:buNone/>
              <a:defRPr/>
            </a:pPr>
            <a:endParaRPr lang="en-US" altLang="zh-TW" sz="2800" dirty="0" smtClean="0"/>
          </a:p>
          <a:p>
            <a:pPr marL="0" indent="0">
              <a:buFont typeface="Arial" charset="0"/>
              <a:buNone/>
              <a:defRPr/>
            </a:pPr>
            <a:endParaRPr lang="zh-TW" altLang="en-US" sz="2800" dirty="0" smtClean="0"/>
          </a:p>
        </p:txBody>
      </p:sp>
      <p:pic>
        <p:nvPicPr>
          <p:cNvPr id="5125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3052763"/>
            <a:ext cx="326548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DSCN08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46545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4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4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2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語音 01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zh-TW" altLang="en-US" sz="3200" smtClean="0"/>
              <a:t>創意概念 </a:t>
            </a:r>
            <a:r>
              <a:rPr lang="en-US" altLang="zh-TW" sz="3200" smtClean="0"/>
              <a:t>-</a:t>
            </a:r>
            <a:r>
              <a:rPr lang="zh-TW" altLang="en-US" sz="3200" smtClean="0"/>
              <a:t>體力處理操作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341438"/>
            <a:ext cx="7777162" cy="15113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TW" altLang="zh-HK" sz="2600" smtClean="0"/>
              <a:t>完成落石矢工序後，鬆縲絲、拆威令、拆板、上板等等</a:t>
            </a:r>
            <a:r>
              <a:rPr lang="en-US" altLang="zh-HK" sz="2600" smtClean="0"/>
              <a:t>....</a:t>
            </a:r>
            <a:r>
              <a:rPr lang="zh-TW" altLang="zh-HK" sz="2600" smtClean="0"/>
              <a:t>工人每一層重複工序，長時間在升降機槽進行搬運</a:t>
            </a:r>
            <a:r>
              <a:rPr lang="zh-TW" altLang="en-US" sz="2600" smtClean="0"/>
              <a:t>及體力處理操作，容易引致肌肉的勞損。</a:t>
            </a:r>
          </a:p>
        </p:txBody>
      </p:sp>
      <p:pic>
        <p:nvPicPr>
          <p:cNvPr id="5126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67013"/>
            <a:ext cx="5256212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語音 01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 descr="I:\提升質素2014-升降機槽金屬板模工作台\2014-04-03 T8-10\DSCN76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97200"/>
            <a:ext cx="46831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I:\提升質素2014-升降機槽金屬板模工作台\T8-10 LIFT模\DSCN77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565400"/>
            <a:ext cx="3313113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zh-TW" altLang="en-US" sz="3200" smtClean="0"/>
              <a:t>創意概念 </a:t>
            </a:r>
            <a:r>
              <a:rPr lang="en-US" altLang="zh-TW" sz="3200" smtClean="0"/>
              <a:t>-</a:t>
            </a:r>
            <a:r>
              <a:rPr lang="zh-TW" altLang="en-US" sz="3200" smtClean="0"/>
              <a:t>體力處理操作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39888"/>
            <a:ext cx="8229600" cy="1068387"/>
          </a:xfrm>
        </p:spPr>
        <p:txBody>
          <a:bodyPr/>
          <a:lstStyle/>
          <a:p>
            <a:r>
              <a:rPr lang="zh-TW" altLang="en-US" sz="2600" smtClean="0"/>
              <a:t>每次升機時，均使用天秤的輔助，直接將整個升降機板模升高到指定樓層。</a:t>
            </a:r>
            <a:endParaRPr lang="zh-HK" alt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4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4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4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en-US" altLang="zh-TW" smtClean="0"/>
              <a:t> </a:t>
            </a:r>
            <a:endParaRPr lang="zh-TW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28775"/>
            <a:ext cx="7489825" cy="6477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TW" altLang="zh-HK" sz="2600" smtClean="0"/>
              <a:t>底層板模工作台使用縲絲調較金屬板模的距離</a:t>
            </a:r>
            <a:r>
              <a:rPr lang="zh-TW" altLang="en-US" sz="2600" smtClean="0"/>
              <a:t>。</a:t>
            </a:r>
            <a:endParaRPr lang="en-US" altLang="zh-TW" sz="2600" smtClean="0"/>
          </a:p>
          <a:p>
            <a:endParaRPr lang="en-US" altLang="zh-TW" sz="2800" smtClean="0"/>
          </a:p>
        </p:txBody>
      </p:sp>
      <p:pic>
        <p:nvPicPr>
          <p:cNvPr id="56324" name="Picture 2" descr="DSCN52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52738"/>
            <a:ext cx="43338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41132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3200"/>
              <a:t>創意概念 </a:t>
            </a:r>
            <a:r>
              <a:rPr kumimoji="0" lang="en-US" altLang="zh-TW" sz="3200"/>
              <a:t>-</a:t>
            </a:r>
            <a:r>
              <a:rPr kumimoji="0" lang="zh-TW" altLang="en-US" sz="3200"/>
              <a:t>體力處理操作</a:t>
            </a:r>
          </a:p>
        </p:txBody>
      </p:sp>
      <p:pic>
        <p:nvPicPr>
          <p:cNvPr id="2" name="語音 01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5876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9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9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9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9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700213"/>
            <a:ext cx="8280400" cy="5762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zh-TW" altLang="zh-HK" sz="2500" dirty="0" smtClean="0"/>
              <a:t>板模工作台用</a:t>
            </a:r>
            <a:r>
              <a:rPr lang="en-US" altLang="zh-HK" sz="2500" dirty="0" smtClean="0"/>
              <a:t>4</a:t>
            </a:r>
            <a:r>
              <a:rPr lang="zh-TW" altLang="zh-HK" sz="2500" dirty="0" smtClean="0"/>
              <a:t>粒</a:t>
            </a:r>
            <a:r>
              <a:rPr lang="en-US" altLang="zh-HK" sz="2500" dirty="0" smtClean="0"/>
              <a:t>M25 H.T.</a:t>
            </a:r>
            <a:r>
              <a:rPr lang="zh-TW" altLang="zh-HK" sz="2500" dirty="0" smtClean="0"/>
              <a:t>縲絲固定在下層結構石矢牆</a:t>
            </a:r>
            <a:r>
              <a:rPr lang="zh-TW" altLang="en-US" sz="2500" dirty="0" smtClean="0"/>
              <a:t>。</a:t>
            </a:r>
            <a:endParaRPr lang="en-US" altLang="zh-TW" sz="2500" dirty="0" smtClean="0"/>
          </a:p>
          <a:p>
            <a:pPr marL="0" indent="0">
              <a:buFont typeface="Arial" charset="0"/>
              <a:buNone/>
              <a:defRPr/>
            </a:pPr>
            <a:endParaRPr lang="en-US" altLang="zh-TW" sz="2800" dirty="0" smtClean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446338"/>
            <a:ext cx="7705725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kumimoji="0" lang="zh-HK" altLang="en-US"/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5175"/>
            <a:ext cx="7772400" cy="6588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/>
            <a:r>
              <a:rPr lang="zh-TW" altLang="en-US" sz="3200" smtClean="0"/>
              <a:t>創意概念 </a:t>
            </a:r>
            <a:r>
              <a:rPr lang="en-US" altLang="zh-TW" sz="3200" smtClean="0"/>
              <a:t>-</a:t>
            </a:r>
            <a:r>
              <a:rPr lang="zh-TW" altLang="en-US" sz="3200" smtClean="0"/>
              <a:t>體力處理操作</a:t>
            </a:r>
          </a:p>
        </p:txBody>
      </p:sp>
      <p:pic>
        <p:nvPicPr>
          <p:cNvPr id="2" name="語音 0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3200"/>
              <a:t>創意概念 </a:t>
            </a:r>
            <a:r>
              <a:rPr kumimoji="0" lang="en-US" altLang="zh-TW" sz="3200"/>
              <a:t>–</a:t>
            </a:r>
            <a:r>
              <a:rPr kumimoji="0" lang="zh-TW" altLang="en-US" sz="3200"/>
              <a:t>高空工作</a:t>
            </a:r>
          </a:p>
        </p:txBody>
      </p:sp>
      <p:sp>
        <p:nvSpPr>
          <p:cNvPr id="58371" name="文字方塊 3"/>
          <p:cNvSpPr txBox="1">
            <a:spLocks noChangeArrowheads="1"/>
          </p:cNvSpPr>
          <p:nvPr/>
        </p:nvSpPr>
        <p:spPr bwMode="auto">
          <a:xfrm>
            <a:off x="685800" y="1557338"/>
            <a:ext cx="777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2400"/>
              <a:t>傳統升降機槽於落石矢及拆板後，下層升降機門口於未安裝臨時閘門時，會有一段真空期，有可能引致人體從高處墮下。</a:t>
            </a:r>
            <a:endParaRPr kumimoji="0" lang="zh-HK" altLang="en-US" sz="2400"/>
          </a:p>
        </p:txBody>
      </p:sp>
      <p:pic>
        <p:nvPicPr>
          <p:cNvPr id="58372" name="Picture 2" descr="D:\Fai\樓邊圍欄\20140306_141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57488"/>
            <a:ext cx="482441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語音 02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94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371" grpId="0"/>
    </p:bldLst>
  </p:timing>
</p:sld>
</file>

<file path=ppt/theme/theme1.xml><?xml version="1.0" encoding="utf-8"?>
<a:theme xmlns:a="http://schemas.openxmlformats.org/drawingml/2006/main" name="1_Office 佈景主題">
  <a:themeElements>
    <a:clrScheme name="Office 佈景主題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佈景主題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佈景主題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佈景主題">
  <a:themeElements>
    <a:clrScheme name="Office 佈景主題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佈景主題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佈景主題">
  <a:themeElements>
    <a:clrScheme name="Office 佈景主題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佈景主題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518</Words>
  <Application>Microsoft Office PowerPoint</Application>
  <PresentationFormat>如螢幕大小 (4:3)</PresentationFormat>
  <Paragraphs>57</Paragraphs>
  <Slides>15</Slides>
  <Notes>1</Notes>
  <HiddenSlides>0</HiddenSlides>
  <MMClips>15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15</vt:i4>
      </vt:variant>
    </vt:vector>
  </HeadingPairs>
  <TitlesOfParts>
    <vt:vector size="29" baseType="lpstr">
      <vt:lpstr>Calibri</vt:lpstr>
      <vt:lpstr>新細明體</vt:lpstr>
      <vt:lpstr>Arial</vt:lpstr>
      <vt:lpstr>Times New Roman</vt:lpstr>
      <vt:lpstr>Verdana</vt:lpstr>
      <vt:lpstr>Impact</vt:lpstr>
      <vt:lpstr>華康儷粗黑</vt:lpstr>
      <vt:lpstr>Arial Narrow</vt:lpstr>
      <vt:lpstr>1_Office 佈景主題</vt:lpstr>
      <vt:lpstr>Office 佈景主題</vt:lpstr>
      <vt:lpstr>2_Office 佈景主題</vt:lpstr>
      <vt:lpstr>3_Office 佈景主題</vt:lpstr>
      <vt:lpstr>DWG TrueView Drawing</vt:lpstr>
      <vt:lpstr>AutoCAD Drawing</vt:lpstr>
      <vt:lpstr>PowerPoint 簡報</vt:lpstr>
      <vt:lpstr>YOHO TOWN 發展藍圖</vt:lpstr>
      <vt:lpstr>創意工程項目 升降機槽金屬板模工作台</vt:lpstr>
      <vt:lpstr>背景</vt:lpstr>
      <vt:lpstr>創意概念 -體力處理操作</vt:lpstr>
      <vt:lpstr>創意概念 -體力處理操作</vt:lpstr>
      <vt:lpstr> </vt:lpstr>
      <vt:lpstr>創意概念 -體力處理操作</vt:lpstr>
      <vt:lpstr>PowerPoint 簡報</vt:lpstr>
      <vt:lpstr>PowerPoint 簡報</vt:lpstr>
      <vt:lpstr>PowerPoint 簡報</vt:lpstr>
      <vt:lpstr> </vt:lpstr>
      <vt:lpstr>升降機槽金屬板模工作台</vt:lpstr>
      <vt:lpstr>效益</vt:lpstr>
      <vt:lpstr>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36</cp:revision>
  <cp:lastPrinted>2015-04-16T06:05:39Z</cp:lastPrinted>
  <dcterms:created xsi:type="dcterms:W3CDTF">2015-04-16T00:51:51Z</dcterms:created>
  <dcterms:modified xsi:type="dcterms:W3CDTF">2015-04-23T08:58:02Z</dcterms:modified>
</cp:coreProperties>
</file>