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48" r:id="rId2"/>
  </p:sldMasterIdLst>
  <p:notesMasterIdLst>
    <p:notesMasterId r:id="rId16"/>
  </p:notesMasterIdLst>
  <p:handoutMasterIdLst>
    <p:handoutMasterId r:id="rId17"/>
  </p:handoutMasterIdLst>
  <p:sldIdLst>
    <p:sldId id="256" r:id="rId3"/>
    <p:sldId id="380" r:id="rId4"/>
    <p:sldId id="381" r:id="rId5"/>
    <p:sldId id="382" r:id="rId6"/>
    <p:sldId id="383" r:id="rId7"/>
    <p:sldId id="384" r:id="rId8"/>
    <p:sldId id="385" r:id="rId9"/>
    <p:sldId id="386" r:id="rId10"/>
    <p:sldId id="387" r:id="rId11"/>
    <p:sldId id="388" r:id="rId12"/>
    <p:sldId id="389" r:id="rId13"/>
    <p:sldId id="390" r:id="rId14"/>
    <p:sldId id="391" r:id="rId15"/>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00"/>
    <a:srgbClr val="00FFFF"/>
    <a:srgbClr val="99CCFF"/>
    <a:srgbClr val="BBE0E3"/>
    <a:srgbClr val="FF6600"/>
    <a:srgbClr val="0000FF"/>
    <a:srgbClr val="FF00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05" autoAdjust="0"/>
    <p:restoredTop sz="97589" autoAdjust="0"/>
  </p:normalViewPr>
  <p:slideViewPr>
    <p:cSldViewPr>
      <p:cViewPr>
        <p:scale>
          <a:sx n="80" d="100"/>
          <a:sy n="80" d="100"/>
        </p:scale>
        <p:origin x="-1962"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551" cy="495522"/>
          </a:xfrm>
          <a:prstGeom prst="rect">
            <a:avLst/>
          </a:prstGeom>
        </p:spPr>
        <p:txBody>
          <a:bodyPr vert="horz" lIns="91321" tIns="45661" rIns="91321" bIns="45661" rtlCol="0"/>
          <a:lstStyle>
            <a:lvl1pPr algn="l">
              <a:defRPr sz="1200"/>
            </a:lvl1pPr>
          </a:lstStyle>
          <a:p>
            <a:pPr>
              <a:defRPr/>
            </a:pPr>
            <a:endParaRPr lang="zh-HK" altLang="en-US"/>
          </a:p>
        </p:txBody>
      </p:sp>
      <p:sp>
        <p:nvSpPr>
          <p:cNvPr id="3" name="Date Placeholder 2"/>
          <p:cNvSpPr>
            <a:spLocks noGrp="1"/>
          </p:cNvSpPr>
          <p:nvPr>
            <p:ph type="dt" sz="quarter" idx="1"/>
          </p:nvPr>
        </p:nvSpPr>
        <p:spPr>
          <a:xfrm>
            <a:off x="3849953" y="1"/>
            <a:ext cx="2946636" cy="495522"/>
          </a:xfrm>
          <a:prstGeom prst="rect">
            <a:avLst/>
          </a:prstGeom>
        </p:spPr>
        <p:txBody>
          <a:bodyPr vert="horz" lIns="91321" tIns="45661" rIns="91321" bIns="45661" rtlCol="0"/>
          <a:lstStyle>
            <a:lvl1pPr algn="r">
              <a:defRPr sz="1200"/>
            </a:lvl1pPr>
          </a:lstStyle>
          <a:p>
            <a:pPr>
              <a:defRPr/>
            </a:pPr>
            <a:fld id="{2BDE725C-D75F-4045-8937-6CA9AE772853}" type="datetimeFigureOut">
              <a:rPr lang="zh-HK" altLang="en-US"/>
              <a:pPr>
                <a:defRPr/>
              </a:pPr>
              <a:t>17/4/2015</a:t>
            </a:fld>
            <a:endParaRPr lang="zh-HK" altLang="en-US"/>
          </a:p>
        </p:txBody>
      </p:sp>
      <p:sp>
        <p:nvSpPr>
          <p:cNvPr id="4" name="Footer Placeholder 3"/>
          <p:cNvSpPr>
            <a:spLocks noGrp="1"/>
          </p:cNvSpPr>
          <p:nvPr>
            <p:ph type="ftr" sz="quarter" idx="2"/>
          </p:nvPr>
        </p:nvSpPr>
        <p:spPr>
          <a:xfrm>
            <a:off x="0" y="9428801"/>
            <a:ext cx="2945551" cy="495522"/>
          </a:xfrm>
          <a:prstGeom prst="rect">
            <a:avLst/>
          </a:prstGeom>
        </p:spPr>
        <p:txBody>
          <a:bodyPr vert="horz" lIns="91321" tIns="45661" rIns="91321" bIns="45661" rtlCol="0" anchor="b"/>
          <a:lstStyle>
            <a:lvl1pPr algn="l">
              <a:defRPr sz="1200"/>
            </a:lvl1pPr>
          </a:lstStyle>
          <a:p>
            <a:pPr>
              <a:defRPr/>
            </a:pPr>
            <a:endParaRPr lang="zh-HK" altLang="en-US"/>
          </a:p>
        </p:txBody>
      </p:sp>
      <p:sp>
        <p:nvSpPr>
          <p:cNvPr id="5" name="Slide Number Placeholder 4"/>
          <p:cNvSpPr>
            <a:spLocks noGrp="1"/>
          </p:cNvSpPr>
          <p:nvPr>
            <p:ph type="sldNum" sz="quarter" idx="3"/>
          </p:nvPr>
        </p:nvSpPr>
        <p:spPr>
          <a:xfrm>
            <a:off x="3849953" y="9428801"/>
            <a:ext cx="2946636" cy="495522"/>
          </a:xfrm>
          <a:prstGeom prst="rect">
            <a:avLst/>
          </a:prstGeom>
        </p:spPr>
        <p:txBody>
          <a:bodyPr vert="horz" lIns="91321" tIns="45661" rIns="91321" bIns="45661" rtlCol="0" anchor="b"/>
          <a:lstStyle>
            <a:lvl1pPr algn="r">
              <a:defRPr sz="1200"/>
            </a:lvl1pPr>
          </a:lstStyle>
          <a:p>
            <a:pPr>
              <a:defRPr/>
            </a:pPr>
            <a:fld id="{7FB41561-6E44-48D7-BC8A-72315938A038}" type="slidenum">
              <a:rPr lang="zh-HK" altLang="en-US"/>
              <a:pPr>
                <a:defRPr/>
              </a:pPr>
              <a:t>‹#›</a:t>
            </a:fld>
            <a:endParaRPr lang="zh-HK" altLang="en-US"/>
          </a:p>
        </p:txBody>
      </p:sp>
    </p:spTree>
    <p:extLst>
      <p:ext uri="{BB962C8B-B14F-4D97-AF65-F5344CB8AC3E}">
        <p14:creationId xmlns:p14="http://schemas.microsoft.com/office/powerpoint/2010/main" val="2747149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551" cy="495522"/>
          </a:xfrm>
          <a:prstGeom prst="rect">
            <a:avLst/>
          </a:prstGeom>
        </p:spPr>
        <p:txBody>
          <a:bodyPr vert="horz" lIns="91321" tIns="45661" rIns="91321" bIns="45661" rtlCol="0"/>
          <a:lstStyle>
            <a:lvl1pPr algn="l">
              <a:defRPr sz="1200"/>
            </a:lvl1pPr>
          </a:lstStyle>
          <a:p>
            <a:pPr>
              <a:defRPr/>
            </a:pPr>
            <a:endParaRPr lang="zh-HK" altLang="en-US"/>
          </a:p>
        </p:txBody>
      </p:sp>
      <p:sp>
        <p:nvSpPr>
          <p:cNvPr id="3" name="Date Placeholder 2"/>
          <p:cNvSpPr>
            <a:spLocks noGrp="1"/>
          </p:cNvSpPr>
          <p:nvPr>
            <p:ph type="dt" idx="1"/>
          </p:nvPr>
        </p:nvSpPr>
        <p:spPr>
          <a:xfrm>
            <a:off x="3849953" y="1"/>
            <a:ext cx="2946636" cy="495522"/>
          </a:xfrm>
          <a:prstGeom prst="rect">
            <a:avLst/>
          </a:prstGeom>
        </p:spPr>
        <p:txBody>
          <a:bodyPr vert="horz" lIns="91321" tIns="45661" rIns="91321" bIns="45661" rtlCol="0"/>
          <a:lstStyle>
            <a:lvl1pPr algn="r">
              <a:defRPr sz="1200"/>
            </a:lvl1pPr>
          </a:lstStyle>
          <a:p>
            <a:pPr>
              <a:defRPr/>
            </a:pPr>
            <a:fld id="{353FF013-7657-4FD9-9DBF-10503EF5B115}" type="datetimeFigureOut">
              <a:rPr lang="zh-HK" altLang="en-US"/>
              <a:pPr>
                <a:defRPr/>
              </a:pPr>
              <a:t>17/4/2015</a:t>
            </a:fld>
            <a:endParaRPr lang="zh-HK" altLang="en-US"/>
          </a:p>
        </p:txBody>
      </p:sp>
      <p:sp>
        <p:nvSpPr>
          <p:cNvPr id="4" name="Slide Image Placeholder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321" tIns="45661" rIns="91321" bIns="45661" rtlCol="0" anchor="ctr"/>
          <a:lstStyle/>
          <a:p>
            <a:pPr lvl="0"/>
            <a:endParaRPr lang="zh-HK" altLang="en-US" noProof="0" smtClean="0"/>
          </a:p>
        </p:txBody>
      </p:sp>
      <p:sp>
        <p:nvSpPr>
          <p:cNvPr id="5" name="Notes Placeholder 4"/>
          <p:cNvSpPr>
            <a:spLocks noGrp="1"/>
          </p:cNvSpPr>
          <p:nvPr>
            <p:ph type="body" sz="quarter" idx="3"/>
          </p:nvPr>
        </p:nvSpPr>
        <p:spPr>
          <a:xfrm>
            <a:off x="679659" y="4714400"/>
            <a:ext cx="5438357" cy="4466640"/>
          </a:xfrm>
          <a:prstGeom prst="rect">
            <a:avLst/>
          </a:prstGeom>
        </p:spPr>
        <p:txBody>
          <a:bodyPr vert="horz" lIns="91321" tIns="45661" rIns="91321" bIns="45661" rtlCol="0"/>
          <a:lstStyle/>
          <a:p>
            <a:pPr lvl="0"/>
            <a:r>
              <a:rPr lang="en-US" altLang="zh-HK" noProof="0" smtClean="0"/>
              <a:t>Click to edit Master text styles</a:t>
            </a:r>
          </a:p>
          <a:p>
            <a:pPr lvl="1"/>
            <a:r>
              <a:rPr lang="en-US" altLang="zh-HK" noProof="0" smtClean="0"/>
              <a:t>Second level</a:t>
            </a:r>
          </a:p>
          <a:p>
            <a:pPr lvl="2"/>
            <a:r>
              <a:rPr lang="en-US" altLang="zh-HK" noProof="0" smtClean="0"/>
              <a:t>Third level</a:t>
            </a:r>
          </a:p>
          <a:p>
            <a:pPr lvl="3"/>
            <a:r>
              <a:rPr lang="en-US" altLang="zh-HK" noProof="0" smtClean="0"/>
              <a:t>Fourth level</a:t>
            </a:r>
          </a:p>
          <a:p>
            <a:pPr lvl="4"/>
            <a:r>
              <a:rPr lang="en-US" altLang="zh-HK" noProof="0" smtClean="0"/>
              <a:t>Fifth level</a:t>
            </a:r>
            <a:endParaRPr lang="zh-HK" altLang="en-US" noProof="0" smtClean="0"/>
          </a:p>
        </p:txBody>
      </p:sp>
      <p:sp>
        <p:nvSpPr>
          <p:cNvPr id="6" name="Footer Placeholder 5"/>
          <p:cNvSpPr>
            <a:spLocks noGrp="1"/>
          </p:cNvSpPr>
          <p:nvPr>
            <p:ph type="ftr" sz="quarter" idx="4"/>
          </p:nvPr>
        </p:nvSpPr>
        <p:spPr>
          <a:xfrm>
            <a:off x="0" y="9428801"/>
            <a:ext cx="2945551" cy="495522"/>
          </a:xfrm>
          <a:prstGeom prst="rect">
            <a:avLst/>
          </a:prstGeom>
        </p:spPr>
        <p:txBody>
          <a:bodyPr vert="horz" lIns="91321" tIns="45661" rIns="91321" bIns="45661" rtlCol="0" anchor="b"/>
          <a:lstStyle>
            <a:lvl1pPr algn="l">
              <a:defRPr sz="1200"/>
            </a:lvl1pPr>
          </a:lstStyle>
          <a:p>
            <a:pPr>
              <a:defRPr/>
            </a:pPr>
            <a:endParaRPr lang="zh-HK" altLang="en-US"/>
          </a:p>
        </p:txBody>
      </p:sp>
      <p:sp>
        <p:nvSpPr>
          <p:cNvPr id="7" name="Slide Number Placeholder 6"/>
          <p:cNvSpPr>
            <a:spLocks noGrp="1"/>
          </p:cNvSpPr>
          <p:nvPr>
            <p:ph type="sldNum" sz="quarter" idx="5"/>
          </p:nvPr>
        </p:nvSpPr>
        <p:spPr>
          <a:xfrm>
            <a:off x="3849953" y="9428801"/>
            <a:ext cx="2946636" cy="495522"/>
          </a:xfrm>
          <a:prstGeom prst="rect">
            <a:avLst/>
          </a:prstGeom>
        </p:spPr>
        <p:txBody>
          <a:bodyPr vert="horz" lIns="91321" tIns="45661" rIns="91321" bIns="45661" rtlCol="0" anchor="b"/>
          <a:lstStyle>
            <a:lvl1pPr algn="r">
              <a:defRPr sz="1200"/>
            </a:lvl1pPr>
          </a:lstStyle>
          <a:p>
            <a:pPr>
              <a:defRPr/>
            </a:pPr>
            <a:fld id="{70EA1252-4CCC-49AC-8649-F3451ED59C3B}" type="slidenum">
              <a:rPr lang="zh-HK" altLang="en-US"/>
              <a:pPr>
                <a:defRPr/>
              </a:pPr>
              <a:t>‹#›</a:t>
            </a:fld>
            <a:endParaRPr lang="zh-HK" altLang="en-US"/>
          </a:p>
        </p:txBody>
      </p:sp>
    </p:spTree>
    <p:extLst>
      <p:ext uri="{BB962C8B-B14F-4D97-AF65-F5344CB8AC3E}">
        <p14:creationId xmlns:p14="http://schemas.microsoft.com/office/powerpoint/2010/main" val="18617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HK"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pitchFamily="18" charset="-120"/>
              </a:defRPr>
            </a:lvl1pPr>
            <a:lvl2pPr marL="741984" indent="-285379" eaLnBrk="0" hangingPunct="0">
              <a:defRPr kumimoji="1">
                <a:solidFill>
                  <a:schemeClr val="tx1"/>
                </a:solidFill>
                <a:latin typeface="Arial" charset="0"/>
                <a:ea typeface="新細明體" pitchFamily="18" charset="-120"/>
              </a:defRPr>
            </a:lvl2pPr>
            <a:lvl3pPr marL="1141514" indent="-228303" eaLnBrk="0" hangingPunct="0">
              <a:defRPr kumimoji="1">
                <a:solidFill>
                  <a:schemeClr val="tx1"/>
                </a:solidFill>
                <a:latin typeface="Arial" charset="0"/>
                <a:ea typeface="新細明體" pitchFamily="18" charset="-120"/>
              </a:defRPr>
            </a:lvl3pPr>
            <a:lvl4pPr marL="1598120" indent="-228303" eaLnBrk="0" hangingPunct="0">
              <a:defRPr kumimoji="1">
                <a:solidFill>
                  <a:schemeClr val="tx1"/>
                </a:solidFill>
                <a:latin typeface="Arial" charset="0"/>
                <a:ea typeface="新細明體" pitchFamily="18" charset="-120"/>
              </a:defRPr>
            </a:lvl4pPr>
            <a:lvl5pPr marL="2054725" indent="-228303" eaLnBrk="0" hangingPunct="0">
              <a:defRPr kumimoji="1">
                <a:solidFill>
                  <a:schemeClr val="tx1"/>
                </a:solidFill>
                <a:latin typeface="Arial" charset="0"/>
                <a:ea typeface="新細明體" pitchFamily="18" charset="-120"/>
              </a:defRPr>
            </a:lvl5pPr>
            <a:lvl6pPr marL="2511331" indent="-228303" eaLnBrk="0" fontAlgn="base" hangingPunct="0">
              <a:spcBef>
                <a:spcPct val="0"/>
              </a:spcBef>
              <a:spcAft>
                <a:spcPct val="0"/>
              </a:spcAft>
              <a:defRPr kumimoji="1">
                <a:solidFill>
                  <a:schemeClr val="tx1"/>
                </a:solidFill>
                <a:latin typeface="Arial" charset="0"/>
                <a:ea typeface="新細明體" pitchFamily="18" charset="-120"/>
              </a:defRPr>
            </a:lvl6pPr>
            <a:lvl7pPr marL="2967937" indent="-228303" eaLnBrk="0" fontAlgn="base" hangingPunct="0">
              <a:spcBef>
                <a:spcPct val="0"/>
              </a:spcBef>
              <a:spcAft>
                <a:spcPct val="0"/>
              </a:spcAft>
              <a:defRPr kumimoji="1">
                <a:solidFill>
                  <a:schemeClr val="tx1"/>
                </a:solidFill>
                <a:latin typeface="Arial" charset="0"/>
                <a:ea typeface="新細明體" pitchFamily="18" charset="-120"/>
              </a:defRPr>
            </a:lvl7pPr>
            <a:lvl8pPr marL="3424542" indent="-228303" eaLnBrk="0" fontAlgn="base" hangingPunct="0">
              <a:spcBef>
                <a:spcPct val="0"/>
              </a:spcBef>
              <a:spcAft>
                <a:spcPct val="0"/>
              </a:spcAft>
              <a:defRPr kumimoji="1">
                <a:solidFill>
                  <a:schemeClr val="tx1"/>
                </a:solidFill>
                <a:latin typeface="Arial" charset="0"/>
                <a:ea typeface="新細明體" pitchFamily="18" charset="-120"/>
              </a:defRPr>
            </a:lvl8pPr>
            <a:lvl9pPr marL="3881148" indent="-228303"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3DF8316-DB43-4D9A-AE6E-0C8AEE834EC2}" type="slidenum">
              <a:rPr lang="zh-HK" altLang="en-US" smtClean="0"/>
              <a:pPr eaLnBrk="1" hangingPunct="1"/>
              <a:t>1</a:t>
            </a:fld>
            <a:endParaRPr lang="zh-HK"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6125"/>
            <a:ext cx="4962525" cy="3721100"/>
          </a:xfrm>
        </p:spPr>
      </p:sp>
      <p:sp>
        <p:nvSpPr>
          <p:cNvPr id="3" name="Notes Placeholder 2"/>
          <p:cNvSpPr>
            <a:spLocks noGrp="1"/>
          </p:cNvSpPr>
          <p:nvPr>
            <p:ph type="body" idx="1"/>
          </p:nvPr>
        </p:nvSpPr>
        <p:spPr/>
        <p:txBody>
          <a:bodyPr/>
          <a:lstStyle/>
          <a:p>
            <a:endParaRPr lang="en-US" altLang="zh-HK" baseline="0" dirty="0" smtClean="0"/>
          </a:p>
        </p:txBody>
      </p:sp>
      <p:sp>
        <p:nvSpPr>
          <p:cNvPr id="4" name="Slide Number Placeholder 3"/>
          <p:cNvSpPr>
            <a:spLocks noGrp="1"/>
          </p:cNvSpPr>
          <p:nvPr>
            <p:ph type="sldNum" sz="quarter" idx="10"/>
          </p:nvPr>
        </p:nvSpPr>
        <p:spPr/>
        <p:txBody>
          <a:bodyPr/>
          <a:lstStyle/>
          <a:p>
            <a:fld id="{2F561222-00DA-486E-B846-46C9520D8BA1}" type="slidenum">
              <a:rPr lang="zh-HK" altLang="en-US" smtClean="0">
                <a:solidFill>
                  <a:prstClr val="black"/>
                </a:solidFill>
              </a:rPr>
              <a:pPr/>
              <a:t>2</a:t>
            </a:fld>
            <a:endParaRPr lang="zh-HK" altLang="en-US">
              <a:solidFill>
                <a:prstClr val="black"/>
              </a:solidFill>
            </a:endParaRPr>
          </a:p>
        </p:txBody>
      </p:sp>
    </p:spTree>
    <p:extLst>
      <p:ext uri="{BB962C8B-B14F-4D97-AF65-F5344CB8AC3E}">
        <p14:creationId xmlns:p14="http://schemas.microsoft.com/office/powerpoint/2010/main" val="397001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6125"/>
            <a:ext cx="4962525" cy="3721100"/>
          </a:xfrm>
        </p:spPr>
      </p:sp>
      <p:sp>
        <p:nvSpPr>
          <p:cNvPr id="3" name="Notes Placeholder 2"/>
          <p:cNvSpPr>
            <a:spLocks noGrp="1"/>
          </p:cNvSpPr>
          <p:nvPr>
            <p:ph type="body" idx="1"/>
          </p:nvPr>
        </p:nvSpPr>
        <p:spPr/>
        <p:txBody>
          <a:bodyPr/>
          <a:lstStyle/>
          <a:p>
            <a:endParaRPr lang="en-US" altLang="zh-HK" baseline="0" dirty="0" smtClean="0"/>
          </a:p>
        </p:txBody>
      </p:sp>
      <p:sp>
        <p:nvSpPr>
          <p:cNvPr id="4" name="Slide Number Placeholder 3"/>
          <p:cNvSpPr>
            <a:spLocks noGrp="1"/>
          </p:cNvSpPr>
          <p:nvPr>
            <p:ph type="sldNum" sz="quarter" idx="10"/>
          </p:nvPr>
        </p:nvSpPr>
        <p:spPr/>
        <p:txBody>
          <a:bodyPr/>
          <a:lstStyle/>
          <a:p>
            <a:fld id="{2F561222-00DA-486E-B846-46C9520D8BA1}" type="slidenum">
              <a:rPr lang="zh-HK" altLang="en-US" smtClean="0">
                <a:solidFill>
                  <a:prstClr val="black"/>
                </a:solidFill>
              </a:rPr>
              <a:pPr/>
              <a:t>5</a:t>
            </a:fld>
            <a:endParaRPr lang="zh-HK" altLang="en-US">
              <a:solidFill>
                <a:prstClr val="black"/>
              </a:solidFill>
            </a:endParaRPr>
          </a:p>
        </p:txBody>
      </p:sp>
    </p:spTree>
    <p:extLst>
      <p:ext uri="{BB962C8B-B14F-4D97-AF65-F5344CB8AC3E}">
        <p14:creationId xmlns:p14="http://schemas.microsoft.com/office/powerpoint/2010/main" val="3970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2F561222-00DA-486E-B846-46C9520D8BA1}" type="slidenum">
              <a:rPr lang="zh-HK" altLang="en-US" smtClean="0">
                <a:solidFill>
                  <a:prstClr val="black"/>
                </a:solidFill>
              </a:rPr>
              <a:pPr/>
              <a:t>8</a:t>
            </a:fld>
            <a:endParaRPr lang="zh-HK" altLang="en-US">
              <a:solidFill>
                <a:prstClr val="black"/>
              </a:solidFill>
            </a:endParaRPr>
          </a:p>
        </p:txBody>
      </p:sp>
    </p:spTree>
    <p:extLst>
      <p:ext uri="{BB962C8B-B14F-4D97-AF65-F5344CB8AC3E}">
        <p14:creationId xmlns:p14="http://schemas.microsoft.com/office/powerpoint/2010/main" val="3303748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2F561222-00DA-486E-B846-46C9520D8BA1}" type="slidenum">
              <a:rPr lang="zh-HK" altLang="en-US" smtClean="0"/>
              <a:pPr/>
              <a:t>9</a:t>
            </a:fld>
            <a:endParaRPr lang="zh-HK" altLang="en-US"/>
          </a:p>
        </p:txBody>
      </p:sp>
    </p:spTree>
    <p:extLst>
      <p:ext uri="{BB962C8B-B14F-4D97-AF65-F5344CB8AC3E}">
        <p14:creationId xmlns:p14="http://schemas.microsoft.com/office/powerpoint/2010/main" val="3273802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2F561222-00DA-486E-B846-46C9520D8BA1}" type="slidenum">
              <a:rPr lang="zh-HK" altLang="en-US" smtClean="0"/>
              <a:pPr/>
              <a:t>11</a:t>
            </a:fld>
            <a:endParaRPr lang="zh-HK" altLang="en-US"/>
          </a:p>
        </p:txBody>
      </p:sp>
    </p:spTree>
    <p:extLst>
      <p:ext uri="{BB962C8B-B14F-4D97-AF65-F5344CB8AC3E}">
        <p14:creationId xmlns:p14="http://schemas.microsoft.com/office/powerpoint/2010/main" val="2215157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HK" baseline="0" dirty="0" smtClean="0"/>
          </a:p>
        </p:txBody>
      </p:sp>
      <p:sp>
        <p:nvSpPr>
          <p:cNvPr id="4" name="Slide Number Placeholder 3"/>
          <p:cNvSpPr>
            <a:spLocks noGrp="1"/>
          </p:cNvSpPr>
          <p:nvPr>
            <p:ph type="sldNum" sz="quarter" idx="10"/>
          </p:nvPr>
        </p:nvSpPr>
        <p:spPr/>
        <p:txBody>
          <a:bodyPr/>
          <a:lstStyle/>
          <a:p>
            <a:fld id="{2F561222-00DA-486E-B846-46C9520D8BA1}" type="slidenum">
              <a:rPr lang="zh-HK" altLang="en-US" smtClean="0"/>
              <a:pPr/>
              <a:t>13</a:t>
            </a:fld>
            <a:endParaRPr lang="zh-HK" altLang="en-US"/>
          </a:p>
        </p:txBody>
      </p:sp>
    </p:spTree>
    <p:extLst>
      <p:ext uri="{BB962C8B-B14F-4D97-AF65-F5344CB8AC3E}">
        <p14:creationId xmlns:p14="http://schemas.microsoft.com/office/powerpoint/2010/main" val="3970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0825" y="2502024"/>
            <a:ext cx="5544616" cy="1143000"/>
          </a:xfrm>
          <a:prstGeom prst="rect">
            <a:avLst/>
          </a:prstGeom>
        </p:spPr>
        <p:txBody>
          <a:bodyPr/>
          <a:lstStyle>
            <a:lvl1pPr algn="l">
              <a:defRPr sz="2400" b="1">
                <a:solidFill>
                  <a:srgbClr val="FFFF00"/>
                </a:solidFill>
                <a:latin typeface="Arial" pitchFamily="34" charset="0"/>
                <a:cs typeface="Arial" pitchFamily="34" charset="0"/>
              </a:defRPr>
            </a:lvl1pPr>
          </a:lstStyle>
          <a:p>
            <a:r>
              <a:rPr lang="en-US" altLang="zh-HK" dirty="0" smtClean="0"/>
              <a:t>Click to edit Master title style</a:t>
            </a:r>
            <a:endParaRPr lang="zh-HK" altLang="en-US" dirty="0"/>
          </a:p>
        </p:txBody>
      </p:sp>
      <p:sp>
        <p:nvSpPr>
          <p:cNvPr id="3" name="Text Box 7"/>
          <p:cNvSpPr txBox="1">
            <a:spLocks noChangeArrowheads="1"/>
          </p:cNvSpPr>
          <p:nvPr userDrawn="1"/>
        </p:nvSpPr>
        <p:spPr bwMode="auto">
          <a:xfrm>
            <a:off x="250825" y="2276475"/>
            <a:ext cx="5761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400" b="1" dirty="0">
                <a:solidFill>
                  <a:schemeClr val="bg1"/>
                </a:solidFill>
              </a:rPr>
              <a:t>Presentation on:</a:t>
            </a:r>
          </a:p>
        </p:txBody>
      </p:sp>
      <p:sp>
        <p:nvSpPr>
          <p:cNvPr id="12" name="Text Placeholder 11"/>
          <p:cNvSpPr>
            <a:spLocks noGrp="1"/>
          </p:cNvSpPr>
          <p:nvPr>
            <p:ph type="body" sz="quarter" idx="10" hasCustomPrompt="1"/>
          </p:nvPr>
        </p:nvSpPr>
        <p:spPr>
          <a:xfrm>
            <a:off x="250825" y="4725144"/>
            <a:ext cx="3673103" cy="864096"/>
          </a:xfrm>
          <a:prstGeom prst="rect">
            <a:avLst/>
          </a:prstGeom>
        </p:spPr>
        <p:txBody>
          <a:bodyPr/>
          <a:lstStyle>
            <a:lvl1pPr>
              <a:defRPr lang="zh-HK" altLang="en-US" sz="1400" b="1" dirty="0">
                <a:solidFill>
                  <a:srgbClr val="FFFFFF"/>
                </a:solidFill>
                <a:latin typeface="Arial" pitchFamily="34" charset="0"/>
                <a:ea typeface="+mj-ea"/>
                <a:cs typeface="Arial" pitchFamily="34" charset="0"/>
              </a:defRPr>
            </a:lvl1pPr>
          </a:lstStyle>
          <a:p>
            <a:pPr lvl="0">
              <a:spcBef>
                <a:spcPct val="0"/>
              </a:spcBef>
              <a:buNone/>
            </a:pPr>
            <a:r>
              <a:rPr lang="en-US" altLang="zh-HK" dirty="0" smtClean="0"/>
              <a:t>Click to Date</a:t>
            </a:r>
            <a:endParaRPr lang="zh-HK" altLang="en-US" dirty="0"/>
          </a:p>
        </p:txBody>
      </p:sp>
      <p:sp>
        <p:nvSpPr>
          <p:cNvPr id="14" name="Text Placeholder 13"/>
          <p:cNvSpPr>
            <a:spLocks noGrp="1"/>
          </p:cNvSpPr>
          <p:nvPr>
            <p:ph type="body" sz="quarter" idx="11" hasCustomPrompt="1"/>
          </p:nvPr>
        </p:nvSpPr>
        <p:spPr>
          <a:xfrm>
            <a:off x="6516216" y="5949205"/>
            <a:ext cx="2376488" cy="648147"/>
          </a:xfrm>
          <a:prstGeom prst="rect">
            <a:avLst/>
          </a:prstGeom>
        </p:spPr>
        <p:txBody>
          <a:bodyPr/>
          <a:lstStyle>
            <a:lvl1pPr marL="0" indent="0">
              <a:buNone/>
              <a:defRPr sz="2400" b="1">
                <a:solidFill>
                  <a:srgbClr val="BBE0E3"/>
                </a:solidFill>
                <a:latin typeface="Arial" pitchFamily="34" charset="0"/>
                <a:cs typeface="Arial" pitchFamily="34" charset="0"/>
              </a:defRPr>
            </a:lvl1pPr>
          </a:lstStyle>
          <a:p>
            <a:pPr lvl="0"/>
            <a:r>
              <a:rPr lang="en-US" altLang="zh-HK" dirty="0" smtClean="0"/>
              <a:t>Click to Name</a:t>
            </a:r>
            <a:endParaRPr lang="zh-HK" altLang="en-US" dirty="0"/>
          </a:p>
        </p:txBody>
      </p:sp>
    </p:spTree>
    <p:extLst>
      <p:ext uri="{BB962C8B-B14F-4D97-AF65-F5344CB8AC3E}">
        <p14:creationId xmlns:p14="http://schemas.microsoft.com/office/powerpoint/2010/main" val="27104939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88640"/>
            <a:ext cx="8280920" cy="792088"/>
          </a:xfrm>
          <a:prstGeom prst="rect">
            <a:avLst/>
          </a:prstGeom>
        </p:spPr>
        <p:txBody>
          <a:bodyPr/>
          <a:lstStyle>
            <a:lvl1pPr algn="l">
              <a:defRPr sz="3600" b="1">
                <a:solidFill>
                  <a:srgbClr val="FF9900"/>
                </a:solidFill>
                <a:latin typeface="Calibri" pitchFamily="34" charset="0"/>
                <a:cs typeface="Calibri" pitchFamily="34" charset="0"/>
              </a:defRPr>
            </a:lvl1pPr>
          </a:lstStyle>
          <a:p>
            <a:r>
              <a:rPr lang="en-US" altLang="zh-HK" dirty="0" smtClean="0"/>
              <a:t>CLICK TO EDIT MASTER TITLE STYLE</a:t>
            </a:r>
            <a:endParaRPr lang="zh-HK" altLang="en-US" dirty="0"/>
          </a:p>
        </p:txBody>
      </p:sp>
      <p:sp>
        <p:nvSpPr>
          <p:cNvPr id="3" name="Subtitle 2"/>
          <p:cNvSpPr>
            <a:spLocks noGrp="1"/>
          </p:cNvSpPr>
          <p:nvPr>
            <p:ph type="subTitle" idx="1"/>
          </p:nvPr>
        </p:nvSpPr>
        <p:spPr>
          <a:xfrm>
            <a:off x="395536" y="1196752"/>
            <a:ext cx="8280920" cy="4680520"/>
          </a:xfrm>
          <a:prstGeom prst="rect">
            <a:avLst/>
          </a:prstGeom>
        </p:spPr>
        <p:txBody>
          <a:bodyPr/>
          <a:lstStyle>
            <a:lvl1pPr marL="0" indent="0" algn="just">
              <a:buNone/>
              <a:defRPr sz="1800" b="1">
                <a:solidFill>
                  <a:srgbClr val="FFFFFF"/>
                </a:solidFill>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HK" dirty="0" smtClean="0"/>
              <a:t>Click to edit Master subtitle style</a:t>
            </a:r>
            <a:endParaRPr lang="zh-HK" altLang="en-US" dirty="0"/>
          </a:p>
        </p:txBody>
      </p:sp>
    </p:spTree>
    <p:extLst>
      <p:ext uri="{BB962C8B-B14F-4D97-AF65-F5344CB8AC3E}">
        <p14:creationId xmlns:p14="http://schemas.microsoft.com/office/powerpoint/2010/main" val="8552189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en-US" altLang="zh-TW" smtClean="0"/>
              <a:t>Click to edit Master title style</a:t>
            </a:r>
            <a:endParaRPr lang="zh-HK"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HK"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fld id="{A52823EB-0200-41BF-9200-7E14E1F6E4B2}" type="datetimeFigureOut">
              <a:rPr lang="zh-HK" altLang="en-US" smtClean="0">
                <a:solidFill>
                  <a:prstClr val="black">
                    <a:tint val="75000"/>
                  </a:prstClr>
                </a:solidFill>
              </a:rPr>
              <a:pPr/>
              <a:t>17/4/2015</a:t>
            </a:fld>
            <a:endParaRPr lang="zh-HK" altLang="en-US">
              <a:solidFill>
                <a:prstClr val="black">
                  <a:tint val="75000"/>
                </a:prstClr>
              </a:solidFill>
            </a:endParaRPr>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1F49CC28-5915-4A9C-A31C-BF72554BE2B0}"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30046089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850"/>
        </a:solidFill>
        <a:effectLst/>
      </p:bgPr>
    </p:bg>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6372225" y="0"/>
            <a:ext cx="2771775" cy="6858000"/>
          </a:xfrm>
          <a:prstGeom prst="rect">
            <a:avLst/>
          </a:prstGeom>
          <a:gradFill rotWithShape="1">
            <a:gsLst>
              <a:gs pos="0">
                <a:schemeClr val="bg1"/>
              </a:gs>
              <a:gs pos="100000">
                <a:srgbClr val="002864"/>
              </a:gs>
            </a:gsLst>
            <a:lin ang="5400000" scaled="1"/>
          </a:gra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Text Box 12"/>
          <p:cNvSpPr txBox="1">
            <a:spLocks noChangeArrowheads="1"/>
          </p:cNvSpPr>
          <p:nvPr userDrawn="1"/>
        </p:nvSpPr>
        <p:spPr bwMode="auto">
          <a:xfrm>
            <a:off x="250825" y="830263"/>
            <a:ext cx="57610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b="1">
                <a:solidFill>
                  <a:schemeClr val="bg1"/>
                </a:solidFill>
              </a:rPr>
              <a:t>CWB Tunnel (North Point Section) and IEC Link</a:t>
            </a:r>
          </a:p>
        </p:txBody>
      </p:sp>
      <p:sp>
        <p:nvSpPr>
          <p:cNvPr id="8" name="Text Box 13"/>
          <p:cNvSpPr txBox="1">
            <a:spLocks noChangeArrowheads="1"/>
          </p:cNvSpPr>
          <p:nvPr userDrawn="1"/>
        </p:nvSpPr>
        <p:spPr bwMode="auto">
          <a:xfrm>
            <a:off x="250825" y="549275"/>
            <a:ext cx="172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b="1">
                <a:solidFill>
                  <a:schemeClr val="bg1"/>
                </a:solidFill>
              </a:rPr>
              <a:t>HY/2009/19</a:t>
            </a:r>
          </a:p>
        </p:txBody>
      </p:sp>
      <p:pic>
        <p:nvPicPr>
          <p:cNvPr id="9" name="Picture 48" descr="C:\WL\HY_2009_19\CCMJV 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0988" y="549275"/>
            <a:ext cx="22542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userDrawn="1"/>
        </p:nvSpPr>
        <p:spPr bwMode="auto">
          <a:xfrm>
            <a:off x="250825" y="2276475"/>
            <a:ext cx="5761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400" b="1" dirty="0">
                <a:solidFill>
                  <a:schemeClr val="bg1"/>
                </a:solidFill>
              </a:rPr>
              <a:t>Presentation on:</a:t>
            </a:r>
          </a:p>
        </p:txBody>
      </p:sp>
      <p:sp>
        <p:nvSpPr>
          <p:cNvPr id="12" name="Text Box 9"/>
          <p:cNvSpPr txBox="1">
            <a:spLocks noChangeArrowheads="1"/>
          </p:cNvSpPr>
          <p:nvPr userDrawn="1"/>
        </p:nvSpPr>
        <p:spPr bwMode="auto">
          <a:xfrm>
            <a:off x="250825" y="4502150"/>
            <a:ext cx="5761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400" b="1">
                <a:solidFill>
                  <a:schemeClr val="bg1"/>
                </a:solidFill>
              </a:rPr>
              <a:t>Date:</a:t>
            </a:r>
          </a:p>
        </p:txBody>
      </p:sp>
      <p:sp>
        <p:nvSpPr>
          <p:cNvPr id="13" name="Text Box 11"/>
          <p:cNvSpPr txBox="1">
            <a:spLocks noChangeArrowheads="1"/>
          </p:cNvSpPr>
          <p:nvPr userDrawn="1"/>
        </p:nvSpPr>
        <p:spPr bwMode="auto">
          <a:xfrm>
            <a:off x="6480175" y="5602288"/>
            <a:ext cx="2555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400" b="1" dirty="0">
                <a:solidFill>
                  <a:srgbClr val="BBE0E3"/>
                </a:solidFill>
              </a:rPr>
              <a:t>Presented by:</a:t>
            </a:r>
          </a:p>
        </p:txBody>
      </p:sp>
    </p:spTree>
    <p:extLst>
      <p:ext uri="{BB962C8B-B14F-4D97-AF65-F5344CB8AC3E}">
        <p14:creationId xmlns:p14="http://schemas.microsoft.com/office/powerpoint/2010/main" val="4171987523"/>
      </p:ext>
    </p:extLst>
  </p:cSld>
  <p:clrMap bg1="lt1" tx1="dk1" bg2="lt2" tx2="dk2" accent1="accent1" accent2="accent2" accent3="accent3" accent4="accent4" accent5="accent5" accent6="accent6" hlink="hlink" folHlink="folHlink"/>
  <p:sldLayoutIdLst>
    <p:sldLayoutId id="2147483652"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850"/>
        </a:solidFill>
        <a:effectLst/>
      </p:bgPr>
    </p:bg>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6386513"/>
            <a:ext cx="9144000" cy="471487"/>
          </a:xfrm>
          <a:prstGeom prst="rect">
            <a:avLst/>
          </a:prstGeom>
          <a:gradFill rotWithShape="1">
            <a:gsLst>
              <a:gs pos="0">
                <a:schemeClr val="bg1"/>
              </a:gs>
              <a:gs pos="100000">
                <a:srgbClr val="002864"/>
              </a:gs>
            </a:gsLst>
            <a:lin ang="0" scaled="1"/>
          </a:gra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Text Box 4"/>
          <p:cNvSpPr txBox="1">
            <a:spLocks noChangeArrowheads="1"/>
          </p:cNvSpPr>
          <p:nvPr userDrawn="1"/>
        </p:nvSpPr>
        <p:spPr bwMode="auto">
          <a:xfrm>
            <a:off x="1765300" y="6608763"/>
            <a:ext cx="49672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200" b="1" dirty="0">
                <a:latin typeface="Calibri" pitchFamily="34" charset="0"/>
              </a:rPr>
              <a:t>CWB Tunnel (North Point Section) and IEC Link</a:t>
            </a:r>
          </a:p>
        </p:txBody>
      </p:sp>
      <p:sp>
        <p:nvSpPr>
          <p:cNvPr id="9" name="Text Box 5"/>
          <p:cNvSpPr txBox="1">
            <a:spLocks noChangeArrowheads="1"/>
          </p:cNvSpPr>
          <p:nvPr userDrawn="1"/>
        </p:nvSpPr>
        <p:spPr bwMode="auto">
          <a:xfrm>
            <a:off x="1765300" y="6386513"/>
            <a:ext cx="1727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200" b="1">
                <a:latin typeface="Calibri" pitchFamily="34" charset="0"/>
              </a:rPr>
              <a:t>HY/2009/19</a:t>
            </a:r>
          </a:p>
        </p:txBody>
      </p:sp>
      <p:sp>
        <p:nvSpPr>
          <p:cNvPr id="10" name="Rectangle 6"/>
          <p:cNvSpPr>
            <a:spLocks noChangeArrowheads="1"/>
          </p:cNvSpPr>
          <p:nvPr userDrawn="1"/>
        </p:nvSpPr>
        <p:spPr bwMode="auto">
          <a:xfrm>
            <a:off x="0" y="1035050"/>
            <a:ext cx="8135938" cy="17463"/>
          </a:xfrm>
          <a:prstGeom prst="rect">
            <a:avLst/>
          </a:prstGeom>
          <a:solidFill>
            <a:srgbClr val="009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7"/>
          <p:cNvSpPr>
            <a:spLocks noChangeArrowheads="1"/>
          </p:cNvSpPr>
          <p:nvPr userDrawn="1"/>
        </p:nvSpPr>
        <p:spPr bwMode="auto">
          <a:xfrm>
            <a:off x="0" y="1052513"/>
            <a:ext cx="8135938" cy="17462"/>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2" name="Picture 48" descr="C:\WL\HY_2009_19\CCMJV Logo.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725" y="6445250"/>
            <a:ext cx="1390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userDrawn="1"/>
        </p:nvSpPr>
        <p:spPr>
          <a:xfrm>
            <a:off x="8244408" y="6505599"/>
            <a:ext cx="864096" cy="307777"/>
          </a:xfrm>
          <a:prstGeom prst="rect">
            <a:avLst/>
          </a:prstGeom>
          <a:noFill/>
        </p:spPr>
        <p:txBody>
          <a:bodyPr wrap="square" rtlCol="0">
            <a:spAutoFit/>
          </a:bodyPr>
          <a:lstStyle/>
          <a:p>
            <a:pPr algn="l"/>
            <a:r>
              <a:rPr lang="en-US" altLang="zh-HK" sz="1400" i="1" dirty="0" smtClean="0">
                <a:solidFill>
                  <a:srgbClr val="FF9900"/>
                </a:solidFill>
                <a:latin typeface="Calibri" pitchFamily="34" charset="0"/>
                <a:cs typeface="Calibri" pitchFamily="34" charset="0"/>
              </a:rPr>
              <a:t>Slide </a:t>
            </a:r>
            <a:fld id="{46A46B8F-9163-4D44-9ACF-9DAF1A4AD3B0}" type="slidenum">
              <a:rPr lang="en-US" altLang="zh-HK" sz="1400" i="1" smtClean="0">
                <a:solidFill>
                  <a:srgbClr val="FF9900"/>
                </a:solidFill>
                <a:latin typeface="Calibri" pitchFamily="34" charset="0"/>
                <a:cs typeface="Calibri" pitchFamily="34" charset="0"/>
              </a:rPr>
              <a:pPr algn="l"/>
              <a:t>‹#›</a:t>
            </a:fld>
            <a:endParaRPr lang="zh-HK" altLang="en-US" sz="1400" i="1" dirty="0">
              <a:solidFill>
                <a:srgbClr val="FF9900"/>
              </a:solidFill>
              <a:latin typeface="Calibri" pitchFamily="34" charset="0"/>
              <a:cs typeface="Calibri"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Lst>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media10.wav"/><Relationship Id="rId7" Type="http://schemas.openxmlformats.org/officeDocument/2006/relationships/image" Target="../media/image34.jpeg"/><Relationship Id="rId2" Type="http://schemas.microsoft.com/office/2007/relationships/media" Target="../media/media10.wav"/><Relationship Id="rId1" Type="http://schemas.openxmlformats.org/officeDocument/2006/relationships/tags" Target="../tags/tag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audio" Target="../media/media12.wav"/><Relationship Id="rId7" Type="http://schemas.openxmlformats.org/officeDocument/2006/relationships/image" Target="../media/image39.jpg"/><Relationship Id="rId2" Type="http://schemas.microsoft.com/office/2007/relationships/media" Target="../media/media12.wav"/><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9.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audio" Target="../media/media5.wav"/><Relationship Id="rId7" Type="http://schemas.openxmlformats.org/officeDocument/2006/relationships/image" Target="../media/image12.jpeg"/><Relationship Id="rId12" Type="http://schemas.openxmlformats.org/officeDocument/2006/relationships/image" Target="../media/image17.jpeg"/><Relationship Id="rId2" Type="http://schemas.microsoft.com/office/2007/relationships/media" Target="../media/media5.wav"/><Relationship Id="rId16" Type="http://schemas.openxmlformats.org/officeDocument/2006/relationships/image" Target="../media/image5.png"/><Relationship Id="rId1" Type="http://schemas.openxmlformats.org/officeDocument/2006/relationships/tags" Target="../tags/tag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notesSlide" Target="../notesSlides/notesSlide3.xml"/><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slideLayout" Target="../slideLayouts/slideLayout3.xml"/><Relationship Id="rId9" Type="http://schemas.openxmlformats.org/officeDocument/2006/relationships/image" Target="../media/image14.jpe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6.wav"/><Relationship Id="rId7" Type="http://schemas.openxmlformats.org/officeDocument/2006/relationships/image" Target="../media/image23.jpeg"/><Relationship Id="rId2" Type="http://schemas.microsoft.com/office/2007/relationships/media" Target="../media/media6.wav"/><Relationship Id="rId1" Type="http://schemas.openxmlformats.org/officeDocument/2006/relationships/tags" Target="../tags/tag2.xml"/><Relationship Id="rId6" Type="http://schemas.openxmlformats.org/officeDocument/2006/relationships/image" Target="../media/image22.jpg"/><Relationship Id="rId5" Type="http://schemas.openxmlformats.org/officeDocument/2006/relationships/image" Target="../media/image21.jpeg"/><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26.gif"/><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3.png"/><Relationship Id="rId2" Type="http://schemas.microsoft.com/office/2007/relationships/media" Target="../media/media8.wav"/><Relationship Id="rId1" Type="http://schemas.openxmlformats.org/officeDocument/2006/relationships/tags" Target="../tags/tag4.xml"/><Relationship Id="rId6" Type="http://schemas.openxmlformats.org/officeDocument/2006/relationships/image" Target="../media/image27.gif"/><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media9.wav"/><Relationship Id="rId7" Type="http://schemas.openxmlformats.org/officeDocument/2006/relationships/image" Target="../media/image29.jpeg"/><Relationship Id="rId2" Type="http://schemas.microsoft.com/office/2007/relationships/media" Target="../media/media9.wav"/><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notesSlide" Target="../notesSlides/notesSlide5.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7"/>
          <p:cNvSpPr txBox="1">
            <a:spLocks noChangeArrowheads="1"/>
          </p:cNvSpPr>
          <p:nvPr/>
        </p:nvSpPr>
        <p:spPr bwMode="auto">
          <a:xfrm>
            <a:off x="250825" y="2276475"/>
            <a:ext cx="5761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400" b="1">
                <a:solidFill>
                  <a:schemeClr val="bg1"/>
                </a:solidFill>
              </a:rPr>
              <a:t>Presentation on:</a:t>
            </a:r>
          </a:p>
        </p:txBody>
      </p:sp>
      <p:sp>
        <p:nvSpPr>
          <p:cNvPr id="4" name="Text Placeholder 3"/>
          <p:cNvSpPr>
            <a:spLocks noGrp="1"/>
          </p:cNvSpPr>
          <p:nvPr>
            <p:ph type="body" sz="quarter" idx="10"/>
          </p:nvPr>
        </p:nvSpPr>
        <p:spPr/>
        <p:txBody>
          <a:bodyPr/>
          <a:lstStyle/>
          <a:p>
            <a:pPr marL="0" indent="0">
              <a:buNone/>
            </a:pPr>
            <a:r>
              <a:rPr lang="en-US" altLang="zh-HK" dirty="0" smtClean="0"/>
              <a:t>17 April 2015</a:t>
            </a:r>
            <a:endParaRPr lang="zh-HK" altLang="en-US" dirty="0"/>
          </a:p>
        </p:txBody>
      </p:sp>
      <p:sp>
        <p:nvSpPr>
          <p:cNvPr id="5" name="Text Placeholder 4"/>
          <p:cNvSpPr>
            <a:spLocks noGrp="1"/>
          </p:cNvSpPr>
          <p:nvPr>
            <p:ph type="body" sz="quarter" idx="11"/>
          </p:nvPr>
        </p:nvSpPr>
        <p:spPr>
          <a:xfrm>
            <a:off x="6372200" y="5949280"/>
            <a:ext cx="2915816" cy="648147"/>
          </a:xfrm>
        </p:spPr>
        <p:txBody>
          <a:bodyPr/>
          <a:lstStyle/>
          <a:p>
            <a:pPr algn="ctr"/>
            <a:r>
              <a:rPr lang="en-US" altLang="zh-HK" sz="1800" dirty="0" smtClean="0"/>
              <a:t>Chun </a:t>
            </a:r>
            <a:r>
              <a:rPr lang="en-US" altLang="zh-HK" sz="1800" dirty="0" err="1" smtClean="0"/>
              <a:t>Wo</a:t>
            </a:r>
            <a:r>
              <a:rPr lang="en-US" altLang="zh-HK" sz="1800" dirty="0" smtClean="0"/>
              <a:t>-CRGL-MBEC</a:t>
            </a:r>
          </a:p>
          <a:p>
            <a:pPr algn="ctr"/>
            <a:r>
              <a:rPr lang="en-US" altLang="zh-HK" sz="1800" dirty="0" smtClean="0"/>
              <a:t>Joint Venture</a:t>
            </a:r>
            <a:endParaRPr lang="zh-HK" altLang="en-US" sz="1800" dirty="0"/>
          </a:p>
        </p:txBody>
      </p:sp>
      <p:sp>
        <p:nvSpPr>
          <p:cNvPr id="2" name="Title 1"/>
          <p:cNvSpPr>
            <a:spLocks noGrp="1"/>
          </p:cNvSpPr>
          <p:nvPr>
            <p:ph type="title"/>
          </p:nvPr>
        </p:nvSpPr>
        <p:spPr/>
        <p:txBody>
          <a:bodyPr/>
          <a:lstStyle/>
          <a:p>
            <a:pPr>
              <a:spcBef>
                <a:spcPct val="50000"/>
              </a:spcBef>
            </a:pPr>
            <a:r>
              <a:rPr lang="en-US" altLang="zh-HK" dirty="0"/>
              <a:t>Title:    Firm Ground Testing Device                        	- Chun Wo Probe</a:t>
            </a:r>
            <a:br>
              <a:rPr lang="en-US" altLang="zh-HK" dirty="0"/>
            </a:br>
            <a:r>
              <a:rPr lang="en-US" altLang="zh-HK" dirty="0"/>
              <a:t/>
            </a:r>
            <a:br>
              <a:rPr lang="en-US" altLang="zh-HK" dirty="0"/>
            </a:br>
            <a:r>
              <a:rPr lang="en-US" altLang="zh-HK" dirty="0"/>
              <a:t>Category: Safety Operational </a:t>
            </a:r>
            <a:r>
              <a:rPr lang="en-US" altLang="zh-HK" dirty="0"/>
              <a:t>Device</a:t>
            </a:r>
            <a:br>
              <a:rPr lang="en-US" altLang="zh-HK" dirty="0"/>
            </a:br>
            <a:r>
              <a:rPr lang="en-US" altLang="zh-HK" dirty="0"/>
              <a:t>(Ref No.: C3-007)</a:t>
            </a:r>
            <a:r>
              <a:rPr lang="en-US" altLang="zh-HK" dirty="0"/>
              <a:t/>
            </a:r>
            <a:br>
              <a:rPr lang="en-US" altLang="zh-HK" dirty="0"/>
            </a:br>
            <a:endParaRPr lang="zh-HK" altLang="en-US" dirty="0"/>
          </a:p>
        </p:txBody>
      </p:sp>
      <p:pic>
        <p:nvPicPr>
          <p:cNvPr id="6" name="音訊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47"/>
    </mc:Choice>
    <mc:Fallback xmlns="">
      <p:transition spd="slow" advTm="2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pic>
        <p:nvPicPr>
          <p:cNvPr id="3073"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008652" y="649628"/>
            <a:ext cx="4766655" cy="5976664"/>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p:cNvSpPr>
            <a:spLocks noGrp="1"/>
          </p:cNvSpPr>
          <p:nvPr>
            <p:ph type="title"/>
          </p:nvPr>
        </p:nvSpPr>
        <p:spPr>
          <a:xfrm>
            <a:off x="457200" y="274638"/>
            <a:ext cx="8229600" cy="1143000"/>
          </a:xfrm>
        </p:spPr>
        <p:txBody>
          <a:bodyPr>
            <a:normAutofit/>
          </a:bodyPr>
          <a:lstStyle/>
          <a:p>
            <a:pPr algn="l"/>
            <a:r>
              <a:rPr lang="en-GB" altLang="zh-HK" sz="2800" b="1" dirty="0">
                <a:solidFill>
                  <a:srgbClr val="FFFF00"/>
                </a:solidFill>
              </a:rPr>
              <a:t>4. </a:t>
            </a:r>
            <a:r>
              <a:rPr lang="en-GB" altLang="zh-HK" sz="2800" b="1" dirty="0" smtClean="0">
                <a:solidFill>
                  <a:srgbClr val="FFFF00"/>
                </a:solidFill>
              </a:rPr>
              <a:t>Test Location </a:t>
            </a:r>
            <a:r>
              <a:rPr lang="en-GB" altLang="zh-HK" sz="2800" b="1" dirty="0">
                <a:solidFill>
                  <a:srgbClr val="FFFF00"/>
                </a:solidFill>
              </a:rPr>
              <a:t>and </a:t>
            </a:r>
            <a:r>
              <a:rPr lang="en-GB" altLang="zh-HK" sz="2800" b="1" dirty="0" smtClean="0">
                <a:solidFill>
                  <a:srgbClr val="FFFF00"/>
                </a:solidFill>
              </a:rPr>
              <a:t>Results</a:t>
            </a:r>
            <a:endParaRPr lang="en-GB" altLang="zh-HK" sz="2800" b="1" dirty="0">
              <a:solidFill>
                <a:srgbClr val="FFFF00"/>
              </a:solidFill>
            </a:endParaRPr>
          </a:p>
        </p:txBody>
      </p:sp>
      <p:sp>
        <p:nvSpPr>
          <p:cNvPr id="7" name="Text Box 4"/>
          <p:cNvSpPr txBox="1">
            <a:spLocks noChangeArrowheads="1"/>
          </p:cNvSpPr>
          <p:nvPr/>
        </p:nvSpPr>
        <p:spPr bwMode="auto">
          <a:xfrm rot="16200000">
            <a:off x="1595915" y="1317010"/>
            <a:ext cx="657378" cy="974313"/>
          </a:xfrm>
          <a:prstGeom prst="rect">
            <a:avLst/>
          </a:prstGeom>
          <a:solidFill>
            <a:srgbClr val="FFFFFF"/>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HK" b="0" i="0" u="none" strike="noStrike" cap="none" normalizeH="0" baseline="0" dirty="0" smtClean="0">
                <a:ln>
                  <a:noFill/>
                </a:ln>
                <a:solidFill>
                  <a:schemeClr val="tx1"/>
                </a:solidFill>
                <a:effectLst/>
                <a:latin typeface="+mj-lt"/>
                <a:ea typeface="新細明體" pitchFamily="18" charset="-120"/>
                <a:cs typeface="新細明體" pitchFamily="18" charset="-120"/>
              </a:rPr>
              <a:t>Test location</a:t>
            </a:r>
            <a:endParaRPr kumimoji="1" lang="zh-HK" altLang="zh-HK" b="0" i="0" u="none" strike="noStrike" cap="none" normalizeH="0" baseline="0" dirty="0" smtClean="0">
              <a:ln>
                <a:noFill/>
              </a:ln>
              <a:solidFill>
                <a:schemeClr val="tx1"/>
              </a:solidFill>
              <a:effectLst/>
              <a:latin typeface="+mj-lt"/>
              <a:ea typeface="新細明體" pitchFamily="18" charset="-120"/>
              <a:cs typeface="新細明體" pitchFamily="18" charset="-120"/>
            </a:endParaRPr>
          </a:p>
        </p:txBody>
      </p:sp>
      <p:sp>
        <p:nvSpPr>
          <p:cNvPr id="8" name="AutoShape 5"/>
          <p:cNvSpPr>
            <a:spLocks noChangeArrowheads="1"/>
          </p:cNvSpPr>
          <p:nvPr/>
        </p:nvSpPr>
        <p:spPr bwMode="auto">
          <a:xfrm rot="16200000">
            <a:off x="2704555" y="3352230"/>
            <a:ext cx="285750" cy="2952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0">
            <a:solidFill>
              <a:srgbClr val="4BACC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HK" altLang="en-US"/>
          </a:p>
        </p:txBody>
      </p:sp>
      <p:sp>
        <p:nvSpPr>
          <p:cNvPr id="9" name="AutoShape 6"/>
          <p:cNvSpPr>
            <a:spLocks noChangeArrowheads="1"/>
          </p:cNvSpPr>
          <p:nvPr/>
        </p:nvSpPr>
        <p:spPr bwMode="auto">
          <a:xfrm rot="16200000">
            <a:off x="2767388" y="1493070"/>
            <a:ext cx="285750" cy="2952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0">
            <a:solidFill>
              <a:srgbClr val="4BACC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HK" altLang="en-US"/>
          </a:p>
        </p:txBody>
      </p:sp>
      <p:sp>
        <p:nvSpPr>
          <p:cNvPr id="10" name="Text Box 8"/>
          <p:cNvSpPr txBox="1">
            <a:spLocks noChangeArrowheads="1"/>
          </p:cNvSpPr>
          <p:nvPr/>
        </p:nvSpPr>
        <p:spPr bwMode="auto">
          <a:xfrm rot="16200000">
            <a:off x="1148569" y="3088190"/>
            <a:ext cx="438150" cy="1368152"/>
          </a:xfrm>
          <a:prstGeom prst="rect">
            <a:avLst/>
          </a:prstGeom>
          <a:solidFill>
            <a:srgbClr val="FFFFFF"/>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HK" b="0" i="0" u="none" strike="noStrike" cap="none" normalizeH="0" baseline="0" dirty="0" smtClean="0">
                <a:ln>
                  <a:noFill/>
                </a:ln>
                <a:solidFill>
                  <a:schemeClr val="tx1"/>
                </a:solidFill>
                <a:effectLst/>
                <a:latin typeface="+mj-lt"/>
                <a:ea typeface="新細明體" pitchFamily="18" charset="-120"/>
                <a:cs typeface="新細明體" pitchFamily="18" charset="-120"/>
              </a:rPr>
              <a:t>Test4</a:t>
            </a:r>
            <a:endParaRPr kumimoji="1" lang="zh-HK" altLang="zh-HK" b="0" i="0" u="none" strike="noStrike" cap="none" normalizeH="0" baseline="0" dirty="0" smtClean="0">
              <a:ln>
                <a:noFill/>
              </a:ln>
              <a:solidFill>
                <a:schemeClr val="tx1"/>
              </a:solidFill>
              <a:effectLst/>
              <a:latin typeface="+mj-lt"/>
              <a:ea typeface="新細明體" pitchFamily="18" charset="-120"/>
              <a:cs typeface="新細明體" pitchFamily="18" charset="-120"/>
            </a:endParaRPr>
          </a:p>
        </p:txBody>
      </p:sp>
      <p:sp>
        <p:nvSpPr>
          <p:cNvPr id="11" name="Text Box 8"/>
          <p:cNvSpPr txBox="1">
            <a:spLocks noChangeArrowheads="1"/>
          </p:cNvSpPr>
          <p:nvPr/>
        </p:nvSpPr>
        <p:spPr bwMode="auto">
          <a:xfrm rot="16200000">
            <a:off x="5485219" y="2316675"/>
            <a:ext cx="438150" cy="759752"/>
          </a:xfrm>
          <a:prstGeom prst="rect">
            <a:avLst/>
          </a:prstGeom>
          <a:solidFill>
            <a:srgbClr val="FFFFFF"/>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HK" b="0" i="0" u="none" strike="noStrike" cap="none" normalizeH="0" baseline="0" dirty="0" smtClean="0">
                <a:ln>
                  <a:noFill/>
                </a:ln>
                <a:solidFill>
                  <a:schemeClr val="tx1"/>
                </a:solidFill>
                <a:effectLst/>
                <a:latin typeface="+mj-lt"/>
                <a:ea typeface="新細明體" pitchFamily="18" charset="-120"/>
                <a:cs typeface="新細明體" pitchFamily="18" charset="-120"/>
              </a:rPr>
              <a:t>Test5</a:t>
            </a:r>
            <a:endParaRPr kumimoji="1" lang="zh-HK" altLang="zh-HK" b="0" i="0" u="none" strike="noStrike" cap="none" normalizeH="0" baseline="0" dirty="0" smtClean="0">
              <a:ln>
                <a:noFill/>
              </a:ln>
              <a:solidFill>
                <a:schemeClr val="tx1"/>
              </a:solidFill>
              <a:effectLst/>
              <a:latin typeface="+mj-lt"/>
              <a:ea typeface="新細明體" pitchFamily="18" charset="-120"/>
              <a:cs typeface="新細明體" pitchFamily="18" charset="-120"/>
            </a:endParaRPr>
          </a:p>
        </p:txBody>
      </p:sp>
      <p:sp>
        <p:nvSpPr>
          <p:cNvPr id="12" name="Text Box 8"/>
          <p:cNvSpPr txBox="1">
            <a:spLocks noChangeArrowheads="1"/>
          </p:cNvSpPr>
          <p:nvPr/>
        </p:nvSpPr>
        <p:spPr bwMode="auto">
          <a:xfrm rot="16200000">
            <a:off x="4551153" y="5354178"/>
            <a:ext cx="438150" cy="756493"/>
          </a:xfrm>
          <a:prstGeom prst="rect">
            <a:avLst/>
          </a:prstGeom>
          <a:solidFill>
            <a:srgbClr val="FFFFFF"/>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HK" b="0" i="0" u="none" strike="noStrike" cap="none" normalizeH="0" baseline="0" dirty="0" smtClean="0">
                <a:ln>
                  <a:noFill/>
                </a:ln>
                <a:solidFill>
                  <a:schemeClr val="tx1"/>
                </a:solidFill>
                <a:effectLst/>
                <a:latin typeface="+mj-lt"/>
                <a:ea typeface="新細明體" pitchFamily="18" charset="-120"/>
                <a:cs typeface="新細明體" pitchFamily="18" charset="-120"/>
              </a:rPr>
              <a:t>Test6</a:t>
            </a:r>
            <a:endParaRPr kumimoji="1" lang="zh-HK" altLang="zh-HK" b="0" i="0" u="none" strike="noStrike" cap="none" normalizeH="0" baseline="0" dirty="0" smtClean="0">
              <a:ln>
                <a:noFill/>
              </a:ln>
              <a:solidFill>
                <a:schemeClr val="tx1"/>
              </a:solidFill>
              <a:effectLst/>
              <a:latin typeface="+mj-lt"/>
              <a:ea typeface="新細明體" pitchFamily="18" charset="-120"/>
              <a:cs typeface="新細明體" pitchFamily="18" charset="-120"/>
            </a:endParaRPr>
          </a:p>
        </p:txBody>
      </p:sp>
      <p:sp>
        <p:nvSpPr>
          <p:cNvPr id="13" name="AutoShape 5"/>
          <p:cNvSpPr>
            <a:spLocks noChangeArrowheads="1"/>
          </p:cNvSpPr>
          <p:nvPr/>
        </p:nvSpPr>
        <p:spPr bwMode="auto">
          <a:xfrm rot="16200000">
            <a:off x="2992587" y="3928294"/>
            <a:ext cx="285750" cy="2952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0">
            <a:solidFill>
              <a:srgbClr val="4BACC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HK" altLang="en-US"/>
          </a:p>
        </p:txBody>
      </p:sp>
      <p:sp>
        <p:nvSpPr>
          <p:cNvPr id="14" name="AutoShape 5"/>
          <p:cNvSpPr>
            <a:spLocks noChangeArrowheads="1"/>
          </p:cNvSpPr>
          <p:nvPr/>
        </p:nvSpPr>
        <p:spPr bwMode="auto">
          <a:xfrm rot="16200000">
            <a:off x="4000699" y="3928294"/>
            <a:ext cx="285750" cy="2952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0">
            <a:solidFill>
              <a:srgbClr val="4BACC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HK" altLang="en-US"/>
          </a:p>
        </p:txBody>
      </p:sp>
      <p:pic>
        <p:nvPicPr>
          <p:cNvPr id="18" name="Content Placeholder 17"/>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t="-2737"/>
          <a:stretch/>
        </p:blipFill>
        <p:spPr>
          <a:xfrm>
            <a:off x="683567" y="3974901"/>
            <a:ext cx="2096951" cy="1770784"/>
          </a:xfr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3201" y="1049346"/>
            <a:ext cx="1361217" cy="2418113"/>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518371" y="3600899"/>
            <a:ext cx="1571772" cy="2350601"/>
          </a:xfrm>
          <a:prstGeom prst="rect">
            <a:avLst/>
          </a:prstGeom>
        </p:spPr>
      </p:pic>
      <p:sp>
        <p:nvSpPr>
          <p:cNvPr id="22" name="TextBox 21"/>
          <p:cNvSpPr txBox="1"/>
          <p:nvPr/>
        </p:nvSpPr>
        <p:spPr>
          <a:xfrm>
            <a:off x="123007" y="5222465"/>
            <a:ext cx="2650361" cy="523220"/>
          </a:xfrm>
          <a:prstGeom prst="rect">
            <a:avLst/>
          </a:prstGeom>
          <a:solidFill>
            <a:schemeClr val="bg1"/>
          </a:solidFill>
          <a:ln>
            <a:solidFill>
              <a:schemeClr val="tx2"/>
            </a:solidFill>
          </a:ln>
        </p:spPr>
        <p:txBody>
          <a:bodyPr wrap="square" rtlCol="0">
            <a:spAutoFit/>
          </a:bodyPr>
          <a:lstStyle/>
          <a:p>
            <a:pPr algn="ctr"/>
            <a:r>
              <a:rPr lang="en-US" altLang="zh-HK" sz="1400" dirty="0"/>
              <a:t>400kPA plate load test </a:t>
            </a:r>
            <a:r>
              <a:rPr lang="en-US" altLang="zh-HK" sz="1400" dirty="0" smtClean="0"/>
              <a:t>(</a:t>
            </a:r>
            <a:r>
              <a:rPr lang="en-US" altLang="zh-HK" sz="1400" b="1" dirty="0" smtClean="0"/>
              <a:t>Passed</a:t>
            </a:r>
            <a:r>
              <a:rPr lang="en-US" altLang="zh-HK" sz="1400" dirty="0"/>
              <a:t>)</a:t>
            </a:r>
            <a:endParaRPr lang="zh-HK" altLang="en-US" sz="1400" dirty="0"/>
          </a:p>
        </p:txBody>
      </p:sp>
      <p:sp>
        <p:nvSpPr>
          <p:cNvPr id="24" name="TextBox 23"/>
          <p:cNvSpPr txBox="1"/>
          <p:nvPr/>
        </p:nvSpPr>
        <p:spPr>
          <a:xfrm>
            <a:off x="3972177" y="2931557"/>
            <a:ext cx="2111993" cy="523220"/>
          </a:xfrm>
          <a:prstGeom prst="rect">
            <a:avLst/>
          </a:prstGeom>
          <a:solidFill>
            <a:schemeClr val="bg1"/>
          </a:solidFill>
          <a:ln>
            <a:solidFill>
              <a:schemeClr val="tx2"/>
            </a:solidFill>
          </a:ln>
        </p:spPr>
        <p:txBody>
          <a:bodyPr wrap="square" rtlCol="0">
            <a:spAutoFit/>
          </a:bodyPr>
          <a:lstStyle/>
          <a:p>
            <a:pPr algn="ctr"/>
            <a:r>
              <a:rPr lang="en-US" altLang="zh-HK" sz="1400" dirty="0"/>
              <a:t>250kPA plate load test </a:t>
            </a:r>
            <a:r>
              <a:rPr lang="en-US" altLang="zh-HK" sz="1400" dirty="0" smtClean="0"/>
              <a:t>(</a:t>
            </a:r>
            <a:r>
              <a:rPr lang="en-US" altLang="zh-HK" sz="1400" b="1" dirty="0" smtClean="0"/>
              <a:t>Passed</a:t>
            </a:r>
            <a:r>
              <a:rPr lang="en-US" altLang="zh-HK" sz="1400" dirty="0"/>
              <a:t>)</a:t>
            </a:r>
            <a:endParaRPr lang="zh-HK" altLang="en-US" sz="1400" dirty="0"/>
          </a:p>
        </p:txBody>
      </p:sp>
      <p:sp>
        <p:nvSpPr>
          <p:cNvPr id="25" name="TextBox 24"/>
          <p:cNvSpPr txBox="1"/>
          <p:nvPr/>
        </p:nvSpPr>
        <p:spPr>
          <a:xfrm>
            <a:off x="5205412" y="5651956"/>
            <a:ext cx="1987131" cy="307777"/>
          </a:xfrm>
          <a:prstGeom prst="rect">
            <a:avLst/>
          </a:prstGeom>
          <a:solidFill>
            <a:schemeClr val="bg1"/>
          </a:solidFill>
          <a:ln>
            <a:solidFill>
              <a:schemeClr val="tx2"/>
            </a:solidFill>
          </a:ln>
        </p:spPr>
        <p:txBody>
          <a:bodyPr wrap="square" rtlCol="0">
            <a:spAutoFit/>
          </a:bodyPr>
          <a:lstStyle/>
          <a:p>
            <a:pPr algn="ctr"/>
            <a:r>
              <a:rPr lang="en-US" altLang="zh-HK" sz="1400" dirty="0"/>
              <a:t>Not compacted</a:t>
            </a:r>
            <a:endParaRPr lang="zh-HK" altLang="en-US" sz="1400" dirty="0"/>
          </a:p>
        </p:txBody>
      </p:sp>
      <p:cxnSp>
        <p:nvCxnSpPr>
          <p:cNvPr id="28" name="Straight Arrow Connector 27"/>
          <p:cNvCxnSpPr>
            <a:endCxn id="8" idx="1"/>
          </p:cNvCxnSpPr>
          <p:nvPr/>
        </p:nvCxnSpPr>
        <p:spPr>
          <a:xfrm flipV="1">
            <a:off x="2267744" y="3600899"/>
            <a:ext cx="475288" cy="475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0" idx="1"/>
          </p:cNvCxnSpPr>
          <p:nvPr/>
        </p:nvCxnSpPr>
        <p:spPr>
          <a:xfrm flipH="1" flipV="1">
            <a:off x="4291215" y="4120104"/>
            <a:ext cx="1227156" cy="6560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4" idx="1"/>
            <a:endCxn id="13" idx="5"/>
          </p:cNvCxnSpPr>
          <p:nvPr/>
        </p:nvCxnSpPr>
        <p:spPr>
          <a:xfrm flipH="1">
            <a:off x="3239861" y="3193167"/>
            <a:ext cx="732316" cy="7817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直線接點 2"/>
          <p:cNvCxnSpPr/>
          <p:nvPr/>
        </p:nvCxnSpPr>
        <p:spPr>
          <a:xfrm flipH="1">
            <a:off x="2411762" y="1640707"/>
            <a:ext cx="3312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音訊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17074847"/>
      </p:ext>
    </p:extLst>
  </p:cSld>
  <p:clrMapOvr>
    <a:masterClrMapping/>
  </p:clrMapOvr>
  <mc:AlternateContent xmlns:mc="http://schemas.openxmlformats.org/markup-compatibility/2006" xmlns:p14="http://schemas.microsoft.com/office/powerpoint/2010/main">
    <mc:Choice Requires="p14">
      <p:transition spd="slow" p14:dur="2000" advTm="4061"/>
    </mc:Choice>
    <mc:Fallback xmlns="">
      <p:transition spd="slow" advTm="4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5"/>
                </p:tgtEl>
              </p:cMediaNode>
            </p:audio>
          </p:childTnLst>
        </p:cTn>
      </p:par>
    </p:tnLst>
    <p:bldLst>
      <p:bldP spid="22"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en-GB" altLang="zh-HK" sz="2800" b="1" dirty="0">
                <a:solidFill>
                  <a:srgbClr val="FFFF00"/>
                </a:solidFill>
              </a:rPr>
              <a:t>4. </a:t>
            </a:r>
            <a:r>
              <a:rPr lang="en-GB" altLang="zh-HK" sz="2800" b="1" dirty="0" smtClean="0">
                <a:solidFill>
                  <a:srgbClr val="FFFF00"/>
                </a:solidFill>
              </a:rPr>
              <a:t>Test Location </a:t>
            </a:r>
            <a:r>
              <a:rPr lang="en-GB" altLang="zh-HK" sz="2800" b="1" dirty="0">
                <a:solidFill>
                  <a:srgbClr val="FFFF00"/>
                </a:solidFill>
              </a:rPr>
              <a:t>and </a:t>
            </a:r>
            <a:r>
              <a:rPr lang="en-GB" altLang="zh-HK" sz="2800" b="1" dirty="0" smtClean="0">
                <a:solidFill>
                  <a:srgbClr val="FFFF00"/>
                </a:solidFill>
              </a:rPr>
              <a:t>Results</a:t>
            </a:r>
            <a:endParaRPr lang="en-GB" altLang="zh-HK" sz="2800" b="1" dirty="0">
              <a:solidFill>
                <a:srgbClr val="FFFF00"/>
              </a:solidFill>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1124744"/>
            <a:ext cx="6658733"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1"/>
          <p:cNvSpPr txBox="1">
            <a:spLocks/>
          </p:cNvSpPr>
          <p:nvPr/>
        </p:nvSpPr>
        <p:spPr>
          <a:xfrm>
            <a:off x="1078001" y="5229200"/>
            <a:ext cx="662434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zh-HK" sz="2000" dirty="0" smtClean="0">
                <a:solidFill>
                  <a:srgbClr val="FFFF00"/>
                </a:solidFill>
              </a:rPr>
              <a:t>The number of blows and displacement of the 6 tests were recorded and summarized as above table. The data was developed as a graphical method for font line staff to use.</a:t>
            </a:r>
          </a:p>
        </p:txBody>
      </p:sp>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9151798"/>
      </p:ext>
    </p:extLst>
  </p:cSld>
  <p:clrMapOvr>
    <a:masterClrMapping/>
  </p:clrMapOvr>
  <mc:AlternateContent xmlns:mc="http://schemas.openxmlformats.org/markup-compatibility/2006" xmlns:p14="http://schemas.microsoft.com/office/powerpoint/2010/main">
    <mc:Choice Requires="p14">
      <p:transition spd="slow" p14:dur="2000" advTm="5392"/>
    </mc:Choice>
    <mc:Fallback xmlns="">
      <p:transition spd="slow" advTm="5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19672" y="1268760"/>
            <a:ext cx="5867573" cy="4798318"/>
            <a:chOff x="1619672" y="1268760"/>
            <a:chExt cx="5867573" cy="4798318"/>
          </a:xfrm>
        </p:grpSpPr>
        <p:pic>
          <p:nvPicPr>
            <p:cNvPr id="5122"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672" y="1268760"/>
              <a:ext cx="5867573"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672" y="5589240"/>
              <a:ext cx="586757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標題 1"/>
          <p:cNvSpPr>
            <a:spLocks noGrp="1"/>
          </p:cNvSpPr>
          <p:nvPr>
            <p:ph type="title"/>
          </p:nvPr>
        </p:nvSpPr>
        <p:spPr>
          <a:xfrm>
            <a:off x="457200" y="274638"/>
            <a:ext cx="8229600" cy="1143000"/>
          </a:xfrm>
        </p:spPr>
        <p:txBody>
          <a:bodyPr>
            <a:normAutofit/>
          </a:bodyPr>
          <a:lstStyle/>
          <a:p>
            <a:pPr algn="l"/>
            <a:r>
              <a:rPr lang="en-GB" altLang="zh-HK" sz="2800" b="1" dirty="0">
                <a:solidFill>
                  <a:srgbClr val="FFFF00"/>
                </a:solidFill>
              </a:rPr>
              <a:t>5. Graphical method of “Chun </a:t>
            </a:r>
            <a:r>
              <a:rPr lang="en-GB" altLang="zh-HK" sz="2800" b="1" dirty="0" err="1">
                <a:solidFill>
                  <a:srgbClr val="FFFF00"/>
                </a:solidFill>
              </a:rPr>
              <a:t>Wo</a:t>
            </a:r>
            <a:r>
              <a:rPr lang="en-GB" altLang="zh-HK" sz="2800" b="1" dirty="0">
                <a:solidFill>
                  <a:srgbClr val="FFFF00"/>
                </a:solidFill>
              </a:rPr>
              <a:t> Probe”</a:t>
            </a:r>
          </a:p>
        </p:txBody>
      </p:sp>
      <p:sp>
        <p:nvSpPr>
          <p:cNvPr id="5" name="Flowchart: Summing Junction 4"/>
          <p:cNvSpPr/>
          <p:nvPr/>
        </p:nvSpPr>
        <p:spPr>
          <a:xfrm>
            <a:off x="755576" y="1268761"/>
            <a:ext cx="720080" cy="720080"/>
          </a:xfrm>
          <a:prstGeom prst="flowChartSummingJunction">
            <a:avLst/>
          </a:prstGeom>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11" name="Straight Arrow Connector 10"/>
          <p:cNvCxnSpPr/>
          <p:nvPr/>
        </p:nvCxnSpPr>
        <p:spPr>
          <a:xfrm>
            <a:off x="1619672" y="1963897"/>
            <a:ext cx="828092" cy="553356"/>
          </a:xfrm>
          <a:prstGeom prst="straightConnector1">
            <a:avLst/>
          </a:prstGeom>
          <a:ln w="38100">
            <a:solidFill>
              <a:srgbClr val="3A2DDF"/>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211960" y="1816572"/>
            <a:ext cx="341498" cy="482421"/>
          </a:xfrm>
          <a:prstGeom prst="straightConnector1">
            <a:avLst/>
          </a:prstGeom>
          <a:ln w="38100">
            <a:solidFill>
              <a:srgbClr val="3A2DDF"/>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220072" y="3284984"/>
            <a:ext cx="938089" cy="218681"/>
          </a:xfrm>
          <a:prstGeom prst="straightConnector1">
            <a:avLst/>
          </a:prstGeom>
          <a:ln w="38100">
            <a:solidFill>
              <a:srgbClr val="3A2DDF"/>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004048" y="2298993"/>
            <a:ext cx="1262695" cy="138151"/>
          </a:xfrm>
          <a:prstGeom prst="straightConnector1">
            <a:avLst/>
          </a:prstGeom>
          <a:ln w="38100">
            <a:solidFill>
              <a:srgbClr val="3A2DDF"/>
            </a:solidFill>
            <a:tailEnd type="arrow"/>
          </a:ln>
        </p:spPr>
        <p:style>
          <a:lnRef idx="1">
            <a:schemeClr val="accent1"/>
          </a:lnRef>
          <a:fillRef idx="0">
            <a:schemeClr val="accent1"/>
          </a:fillRef>
          <a:effectRef idx="0">
            <a:schemeClr val="accent1"/>
          </a:effectRef>
          <a:fontRef idx="minor">
            <a:schemeClr val="tx1"/>
          </a:fontRef>
        </p:style>
      </p:cxnSp>
      <p:sp>
        <p:nvSpPr>
          <p:cNvPr id="29" name="標題 1"/>
          <p:cNvSpPr txBox="1">
            <a:spLocks/>
          </p:cNvSpPr>
          <p:nvPr/>
        </p:nvSpPr>
        <p:spPr>
          <a:xfrm>
            <a:off x="148226" y="2335837"/>
            <a:ext cx="1872208" cy="1551171"/>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HK" sz="1800" dirty="0" smtClean="0"/>
              <a:t>Red zone </a:t>
            </a:r>
            <a:r>
              <a:rPr lang="en-US" altLang="zh-HK" sz="1800" dirty="0"/>
              <a:t>representing </a:t>
            </a:r>
            <a:r>
              <a:rPr lang="en-US" altLang="zh-HK" sz="1800" dirty="0" smtClean="0"/>
              <a:t>the soil </a:t>
            </a:r>
            <a:r>
              <a:rPr lang="en-US" altLang="zh-HK" sz="1800" dirty="0"/>
              <a:t>is not suitable </a:t>
            </a:r>
            <a:r>
              <a:rPr lang="en-US" altLang="zh-HK" sz="1800" dirty="0" smtClean="0"/>
              <a:t>for lifting operation</a:t>
            </a:r>
            <a:endParaRPr lang="en-GB" altLang="zh-HK" sz="1800" dirty="0" smtClean="0"/>
          </a:p>
        </p:txBody>
      </p:sp>
      <p:sp>
        <p:nvSpPr>
          <p:cNvPr id="30" name="標題 1"/>
          <p:cNvSpPr txBox="1">
            <a:spLocks/>
          </p:cNvSpPr>
          <p:nvPr/>
        </p:nvSpPr>
        <p:spPr>
          <a:xfrm>
            <a:off x="5989890" y="278289"/>
            <a:ext cx="3108604" cy="846453"/>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HK" sz="1800" dirty="0" smtClean="0"/>
              <a:t>Yellow zone </a:t>
            </a:r>
            <a:r>
              <a:rPr lang="en-US" altLang="zh-HK" sz="1800" dirty="0"/>
              <a:t>representing </a:t>
            </a:r>
            <a:r>
              <a:rPr lang="en-US" altLang="zh-HK" sz="1800" dirty="0" smtClean="0"/>
              <a:t>the soil </a:t>
            </a:r>
            <a:r>
              <a:rPr lang="en-US" altLang="zh-HK" sz="1800" dirty="0"/>
              <a:t>is suitable for </a:t>
            </a:r>
            <a:r>
              <a:rPr lang="en-US" altLang="zh-HK" sz="1800" dirty="0" smtClean="0"/>
              <a:t>light lifting, such as crane lorry.</a:t>
            </a:r>
            <a:endParaRPr lang="en-GB" altLang="zh-HK" sz="1800" dirty="0"/>
          </a:p>
        </p:txBody>
      </p:sp>
      <p:sp>
        <p:nvSpPr>
          <p:cNvPr id="31" name="標題 1"/>
          <p:cNvSpPr txBox="1">
            <a:spLocks/>
          </p:cNvSpPr>
          <p:nvPr/>
        </p:nvSpPr>
        <p:spPr>
          <a:xfrm>
            <a:off x="5767330" y="4793666"/>
            <a:ext cx="3276872" cy="79208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HK" sz="1800" dirty="0" smtClean="0"/>
              <a:t>Green </a:t>
            </a:r>
            <a:r>
              <a:rPr lang="en-US" altLang="zh-HK" sz="1800" dirty="0"/>
              <a:t>zone representing the soil is suitable for </a:t>
            </a:r>
            <a:r>
              <a:rPr lang="en-US" altLang="zh-HK" sz="1800" dirty="0" smtClean="0"/>
              <a:t>heavy </a:t>
            </a:r>
            <a:r>
              <a:rPr lang="en-US" altLang="zh-HK" sz="1800" dirty="0"/>
              <a:t>lifting, such </a:t>
            </a:r>
            <a:r>
              <a:rPr lang="en-US" altLang="zh-HK" sz="1800" dirty="0" smtClean="0"/>
              <a:t>as 300T </a:t>
            </a:r>
            <a:r>
              <a:rPr lang="en-US" altLang="zh-HK" sz="1800" dirty="0"/>
              <a:t>mobile crane.</a:t>
            </a:r>
            <a:endParaRPr lang="en-GB" altLang="zh-HK" sz="1800" dirty="0"/>
          </a:p>
        </p:txBody>
      </p:sp>
      <p:sp>
        <p:nvSpPr>
          <p:cNvPr id="33" name="標題 1"/>
          <p:cNvSpPr txBox="1">
            <a:spLocks/>
          </p:cNvSpPr>
          <p:nvPr/>
        </p:nvSpPr>
        <p:spPr>
          <a:xfrm>
            <a:off x="6158161" y="1650999"/>
            <a:ext cx="2940333" cy="223601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zh-HK" sz="1800" dirty="0" smtClean="0"/>
              <a:t>This graph showing the soil strength for lifting operations classified by different range of colour.</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1369" y="1161171"/>
            <a:ext cx="2831751" cy="2123813"/>
          </a:xfrm>
          <a:prstGeom prst="rect">
            <a:avLst/>
          </a:prstGeom>
        </p:spPr>
      </p:pic>
      <p:sp>
        <p:nvSpPr>
          <p:cNvPr id="23" name="標題 1"/>
          <p:cNvSpPr txBox="1">
            <a:spLocks/>
          </p:cNvSpPr>
          <p:nvPr/>
        </p:nvSpPr>
        <p:spPr>
          <a:xfrm>
            <a:off x="5989890" y="3360897"/>
            <a:ext cx="3054312" cy="1366661"/>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HK" sz="1800" dirty="0" smtClean="0"/>
              <a:t>Blue </a:t>
            </a:r>
            <a:r>
              <a:rPr lang="en-US" altLang="zh-HK" sz="1800" dirty="0"/>
              <a:t>zone representing the soil is suitable for </a:t>
            </a:r>
            <a:r>
              <a:rPr lang="en-US" altLang="zh-HK" sz="1800" dirty="0" smtClean="0"/>
              <a:t>heavy </a:t>
            </a:r>
            <a:r>
              <a:rPr lang="en-US" altLang="zh-HK" sz="1800" dirty="0"/>
              <a:t>lifting, such </a:t>
            </a:r>
            <a:r>
              <a:rPr lang="en-US" altLang="zh-HK" sz="1800" dirty="0" smtClean="0"/>
              <a:t>as 100T </a:t>
            </a:r>
            <a:r>
              <a:rPr lang="en-US" altLang="zh-HK" sz="1800" dirty="0"/>
              <a:t>mobile crane.</a:t>
            </a:r>
            <a:endParaRPr lang="en-GB" altLang="zh-HK" sz="1800" dirty="0"/>
          </a:p>
        </p:txBody>
      </p:sp>
      <p:pic>
        <p:nvPicPr>
          <p:cNvPr id="1028" name="Picture 4" descr="W:\Safety\12 Promotion\Innovative safety initiative award (HKCA)\Innovative safety initiative award 2015\Photo\DSC00644 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5078" y="243680"/>
            <a:ext cx="3264812" cy="157289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W:\Safety\12 Promotion\Innovative safety initiative award (HKCA)\Innovative safety initiative award 2015\Photo\DSC00412 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6615" y="1280404"/>
            <a:ext cx="2586290" cy="3447155"/>
          </a:xfrm>
          <a:prstGeom prst="rect">
            <a:avLst/>
          </a:prstGeom>
          <a:noFill/>
          <a:extLst>
            <a:ext uri="{909E8E84-426E-40DD-AFC4-6F175D3DCCD1}">
              <a14:hiddenFill xmlns:a14="http://schemas.microsoft.com/office/drawing/2010/main">
                <a:solidFill>
                  <a:srgbClr val="FFFFFF"/>
                </a:solidFill>
              </a14:hiddenFill>
            </a:ext>
          </a:extLst>
        </p:spPr>
      </p:pic>
      <p:pic>
        <p:nvPicPr>
          <p:cNvPr id="14" name="音訊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50330293"/>
      </p:ext>
    </p:extLst>
  </p:cSld>
  <p:clrMapOvr>
    <a:masterClrMapping/>
  </p:clrMapOvr>
  <mc:AlternateContent xmlns:mc="http://schemas.openxmlformats.org/markup-compatibility/2006" xmlns:p14="http://schemas.microsoft.com/office/powerpoint/2010/main">
    <mc:Choice Requires="p14">
      <p:transition spd="slow" p14:dur="2000" advTm="33582"/>
    </mc:Choice>
    <mc:Fallback xmlns="">
      <p:transition spd="slow" advTm="33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1000"/>
                                        <p:tgtEl>
                                          <p:spTgt spid="1028"/>
                                        </p:tgtEl>
                                      </p:cBhvr>
                                    </p:animEffect>
                                    <p:anim calcmode="lin" valueType="num">
                                      <p:cBhvr>
                                        <p:cTn id="40" dur="1000" fill="hold"/>
                                        <p:tgtEl>
                                          <p:spTgt spid="1028"/>
                                        </p:tgtEl>
                                        <p:attrNameLst>
                                          <p:attrName>ppt_x</p:attrName>
                                        </p:attrNameLst>
                                      </p:cBhvr>
                                      <p:tavLst>
                                        <p:tav tm="0">
                                          <p:val>
                                            <p:strVal val="#ppt_x"/>
                                          </p:val>
                                        </p:tav>
                                        <p:tav tm="100000">
                                          <p:val>
                                            <p:strVal val="#ppt_x"/>
                                          </p:val>
                                        </p:tav>
                                      </p:tavLst>
                                    </p:anim>
                                    <p:anim calcmode="lin" valueType="num">
                                      <p:cBhvr>
                                        <p:cTn id="41" dur="1000" fill="hold"/>
                                        <p:tgtEl>
                                          <p:spTgt spid="102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028"/>
                                        </p:tgtEl>
                                        <p:attrNameLst>
                                          <p:attrName>style.visibility</p:attrName>
                                        </p:attrNameLst>
                                      </p:cBhvr>
                                      <p:to>
                                        <p:strVal val="hidden"/>
                                      </p:to>
                                    </p:set>
                                  </p:childTnLst>
                                </p:cTn>
                              </p:par>
                            </p:childTnLst>
                          </p:cTn>
                        </p:par>
                        <p:par>
                          <p:cTn id="56" fill="hold">
                            <p:stCondLst>
                              <p:cond delay="0"/>
                            </p:stCondLst>
                            <p:childTnLst>
                              <p:par>
                                <p:cTn id="57" presetID="1" presetClass="exit" presetSubtype="0" fill="hold" nodeType="after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2"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par>
                                <p:cTn id="69" presetID="10"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3" nodeType="clickEffect">
                                  <p:stCondLst>
                                    <p:cond delay="0"/>
                                  </p:stCondLst>
                                  <p:childTnLst>
                                    <p:set>
                                      <p:cBhvr>
                                        <p:cTn id="75" dur="1" fill="hold">
                                          <p:stCondLst>
                                            <p:cond delay="0"/>
                                          </p:stCondLst>
                                        </p:cTn>
                                        <p:tgtEl>
                                          <p:spTgt spid="23"/>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22"/>
                                        </p:tgtEl>
                                        <p:attrNameLst>
                                          <p:attrName>style.visibility</p:attrName>
                                        </p:attrNameLst>
                                      </p:cBhvr>
                                      <p:to>
                                        <p:strVal val="hidden"/>
                                      </p:to>
                                    </p:set>
                                  </p:childTnLst>
                                </p:cTn>
                              </p:par>
                              <p:par>
                                <p:cTn id="80" presetID="42"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par>
                                <p:cTn id="85" presetID="1" presetClass="exit" presetSubtype="0" fill="hold" grpId="1" nodeType="withEffect">
                                  <p:stCondLst>
                                    <p:cond delay="0"/>
                                  </p:stCondLst>
                                  <p:childTnLst>
                                    <p:set>
                                      <p:cBhvr>
                                        <p:cTn id="86" dur="1" fill="hold">
                                          <p:stCondLst>
                                            <p:cond delay="0"/>
                                          </p:stCondLst>
                                        </p:cTn>
                                        <p:tgtEl>
                                          <p:spTgt spid="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029"/>
                                        </p:tgtEl>
                                        <p:attrNameLst>
                                          <p:attrName>style.visibility</p:attrName>
                                        </p:attrNameLst>
                                      </p:cBhvr>
                                      <p:to>
                                        <p:strVal val="visible"/>
                                      </p:to>
                                    </p:set>
                                    <p:animEffect transition="in" filter="fade">
                                      <p:cBhvr>
                                        <p:cTn id="91" dur="1000"/>
                                        <p:tgtEl>
                                          <p:spTgt spid="1029"/>
                                        </p:tgtEl>
                                      </p:cBhvr>
                                    </p:animEffect>
                                    <p:anim calcmode="lin" valueType="num">
                                      <p:cBhvr>
                                        <p:cTn id="92" dur="1000" fill="hold"/>
                                        <p:tgtEl>
                                          <p:spTgt spid="1029"/>
                                        </p:tgtEl>
                                        <p:attrNameLst>
                                          <p:attrName>ppt_x</p:attrName>
                                        </p:attrNameLst>
                                      </p:cBhvr>
                                      <p:tavLst>
                                        <p:tav tm="0">
                                          <p:val>
                                            <p:strVal val="#ppt_x"/>
                                          </p:val>
                                        </p:tav>
                                        <p:tav tm="100000">
                                          <p:val>
                                            <p:strVal val="#ppt_x"/>
                                          </p:val>
                                        </p:tav>
                                      </p:tavLst>
                                    </p:anim>
                                    <p:anim calcmode="lin" valueType="num">
                                      <p:cBhvr>
                                        <p:cTn id="93" dur="1000" fill="hold"/>
                                        <p:tgtEl>
                                          <p:spTgt spid="1029"/>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1000"/>
                                        <p:tgtEl>
                                          <p:spTgt spid="21"/>
                                        </p:tgtEl>
                                      </p:cBhvr>
                                    </p:animEffect>
                                    <p:anim calcmode="lin" valueType="num">
                                      <p:cBhvr>
                                        <p:cTn id="97" dur="1000" fill="hold"/>
                                        <p:tgtEl>
                                          <p:spTgt spid="21"/>
                                        </p:tgtEl>
                                        <p:attrNameLst>
                                          <p:attrName>ppt_x</p:attrName>
                                        </p:attrNameLst>
                                      </p:cBhvr>
                                      <p:tavLst>
                                        <p:tav tm="0">
                                          <p:val>
                                            <p:strVal val="#ppt_x"/>
                                          </p:val>
                                        </p:tav>
                                        <p:tav tm="100000">
                                          <p:val>
                                            <p:strVal val="#ppt_x"/>
                                          </p:val>
                                        </p:tav>
                                      </p:tavLst>
                                    </p:anim>
                                    <p:anim calcmode="lin" valueType="num">
                                      <p:cBhvr>
                                        <p:cTn id="98" dur="1000" fill="hold"/>
                                        <p:tgtEl>
                                          <p:spTgt spid="21"/>
                                        </p:tgtEl>
                                        <p:attrNameLst>
                                          <p:attrName>ppt_y</p:attrName>
                                        </p:attrNameLst>
                                      </p:cBhvr>
                                      <p:tavLst>
                                        <p:tav tm="0">
                                          <p:val>
                                            <p:strVal val="#ppt_y+.1"/>
                                          </p:val>
                                        </p:tav>
                                        <p:tav tm="100000">
                                          <p:val>
                                            <p:strVal val="#ppt_y"/>
                                          </p:val>
                                        </p:tav>
                                      </p:tavLst>
                                    </p:anim>
                                  </p:childTnLst>
                                </p:cTn>
                              </p:par>
                              <p:par>
                                <p:cTn id="99" presetID="42" presetClass="entr" presetSubtype="0" fill="hold" grpId="1"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fade">
                                      <p:cBhvr>
                                        <p:cTn id="101" dur="1000"/>
                                        <p:tgtEl>
                                          <p:spTgt spid="31"/>
                                        </p:tgtEl>
                                      </p:cBhvr>
                                    </p:animEffect>
                                    <p:anim calcmode="lin" valueType="num">
                                      <p:cBhvr>
                                        <p:cTn id="102" dur="1000" fill="hold"/>
                                        <p:tgtEl>
                                          <p:spTgt spid="31"/>
                                        </p:tgtEl>
                                        <p:attrNameLst>
                                          <p:attrName>ppt_x</p:attrName>
                                        </p:attrNameLst>
                                      </p:cBhvr>
                                      <p:tavLst>
                                        <p:tav tm="0">
                                          <p:val>
                                            <p:strVal val="#ppt_x"/>
                                          </p:val>
                                        </p:tav>
                                        <p:tav tm="100000">
                                          <p:val>
                                            <p:strVal val="#ppt_x"/>
                                          </p:val>
                                        </p:tav>
                                      </p:tavLst>
                                    </p:anim>
                                    <p:anim calcmode="lin" valueType="num">
                                      <p:cBhvr>
                                        <p:cTn id="10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1029"/>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31"/>
                                        </p:tgtEl>
                                      </p:cBhvr>
                                    </p:animEffect>
                                    <p:set>
                                      <p:cBhvr>
                                        <p:cTn id="110" dur="1" fill="hold">
                                          <p:stCondLst>
                                            <p:cond delay="499"/>
                                          </p:stCondLst>
                                        </p:cTn>
                                        <p:tgtEl>
                                          <p:spTgt spid="31"/>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3" fill="hold" display="0">
                  <p:stCondLst>
                    <p:cond delay="indefinite"/>
                  </p:stCondLst>
                  <p:endCondLst>
                    <p:cond evt="onStopAudio" delay="0">
                      <p:tgtEl>
                        <p:sldTgt/>
                      </p:tgtEl>
                    </p:cond>
                  </p:endCondLst>
                </p:cTn>
                <p:tgtEl>
                  <p:spTgt spid="14"/>
                </p:tgtEl>
              </p:cMediaNode>
            </p:audio>
          </p:childTnLst>
        </p:cTn>
      </p:par>
    </p:tnLst>
    <p:bldLst>
      <p:bldP spid="5" grpId="0" animBg="1"/>
      <p:bldP spid="5" grpId="1" animBg="1"/>
      <p:bldP spid="29" grpId="0" animBg="1"/>
      <p:bldP spid="29" grpId="1" animBg="1"/>
      <p:bldP spid="30" grpId="0" animBg="1"/>
      <p:bldP spid="30" grpId="1" animBg="1"/>
      <p:bldP spid="31" grpId="1" animBg="1"/>
      <p:bldP spid="31" grpId="2" animBg="1"/>
      <p:bldP spid="33" grpId="0" animBg="1"/>
      <p:bldP spid="33" grpId="1" animBg="1"/>
      <p:bldP spid="23" grpId="0" animBg="1"/>
      <p:bldP spid="23" grpId="1" animBg="1"/>
      <p:bldP spid="23" grpId="2" animBg="1"/>
      <p:bldP spid="23"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43200" y="2204864"/>
            <a:ext cx="8229600" cy="1143000"/>
          </a:xfrm>
        </p:spPr>
        <p:txBody>
          <a:bodyPr>
            <a:normAutofit/>
          </a:bodyPr>
          <a:lstStyle/>
          <a:p>
            <a:pPr algn="l"/>
            <a:r>
              <a:rPr lang="en-US" altLang="zh-HK" sz="2800" b="1" dirty="0">
                <a:solidFill>
                  <a:srgbClr val="FFFF00"/>
                </a:solidFill>
              </a:rPr>
              <a:t>Thank You</a:t>
            </a:r>
            <a:endParaRPr lang="en-GB" altLang="zh-HK" sz="2800" b="1" dirty="0">
              <a:solidFill>
                <a:srgbClr val="FFFF00"/>
              </a:solidFill>
            </a:endParaRPr>
          </a:p>
        </p:txBody>
      </p:sp>
      <p:pic>
        <p:nvPicPr>
          <p:cNvPr id="6" name="音訊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14184947"/>
      </p:ext>
    </p:extLst>
  </p:cSld>
  <p:clrMapOvr>
    <a:masterClrMapping/>
  </p:clrMapOvr>
  <mc:AlternateContent xmlns:mc="http://schemas.openxmlformats.org/markup-compatibility/2006" xmlns:p14="http://schemas.microsoft.com/office/powerpoint/2010/main">
    <mc:Choice Requires="p14">
      <p:transition spd="slow" p14:dur="2000" advTm="1143"/>
    </mc:Choice>
    <mc:Fallback xmlns="">
      <p:transition spd="slow" advTm="1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28760" y="197768"/>
            <a:ext cx="8535727" cy="1143000"/>
          </a:xfrm>
        </p:spPr>
        <p:txBody>
          <a:bodyPr>
            <a:normAutofit/>
          </a:bodyPr>
          <a:lstStyle/>
          <a:p>
            <a:pPr algn="l"/>
            <a:r>
              <a:rPr lang="en-US" altLang="zh-HK" sz="2800" b="1" dirty="0" smtClean="0">
                <a:solidFill>
                  <a:srgbClr val="FFFF00"/>
                </a:solidFill>
              </a:rPr>
              <a:t>1. Introduction</a:t>
            </a:r>
            <a:endParaRPr lang="zh-HK" altLang="en-US" sz="2800" b="1" dirty="0">
              <a:solidFill>
                <a:srgbClr val="FFFF00"/>
              </a:solidFill>
            </a:endParaRPr>
          </a:p>
        </p:txBody>
      </p:sp>
      <p:sp>
        <p:nvSpPr>
          <p:cNvPr id="19" name="內容版面配置區 2"/>
          <p:cNvSpPr>
            <a:spLocks noGrp="1"/>
          </p:cNvSpPr>
          <p:nvPr>
            <p:ph idx="1"/>
          </p:nvPr>
        </p:nvSpPr>
        <p:spPr>
          <a:xfrm>
            <a:off x="395536" y="1484784"/>
            <a:ext cx="4104456" cy="4421088"/>
          </a:xfrm>
        </p:spPr>
        <p:txBody>
          <a:bodyPr>
            <a:normAutofit fontScale="92500" lnSpcReduction="10000"/>
          </a:bodyPr>
          <a:lstStyle/>
          <a:p>
            <a:pPr marL="0" indent="0">
              <a:buNone/>
            </a:pPr>
            <a:r>
              <a:rPr lang="en-US" altLang="zh-HK" sz="2000" dirty="0" smtClean="0">
                <a:solidFill>
                  <a:srgbClr val="FFFF00"/>
                </a:solidFill>
              </a:rPr>
              <a:t>In view of frequency of crane lorry and mobile crane incidents due to unstable ground conditions in the construction industry. </a:t>
            </a:r>
          </a:p>
          <a:p>
            <a:pPr marL="0" indent="0">
              <a:buNone/>
            </a:pPr>
            <a:endParaRPr lang="en-US" altLang="zh-HK" sz="2000" dirty="0">
              <a:solidFill>
                <a:srgbClr val="FFFF00"/>
              </a:solidFill>
            </a:endParaRPr>
          </a:p>
          <a:p>
            <a:pPr marL="0" indent="0">
              <a:buNone/>
            </a:pPr>
            <a:r>
              <a:rPr lang="en-US" altLang="zh-HK" sz="2000" dirty="0" smtClean="0">
                <a:solidFill>
                  <a:srgbClr val="FFFF00"/>
                </a:solidFill>
              </a:rPr>
              <a:t>In this project, there are a lot of heavy lifting operation for bridge works. “Chun </a:t>
            </a:r>
            <a:r>
              <a:rPr lang="en-US" altLang="zh-HK" sz="2000" dirty="0" err="1" smtClean="0">
                <a:solidFill>
                  <a:srgbClr val="FFFF00"/>
                </a:solidFill>
              </a:rPr>
              <a:t>Wo</a:t>
            </a:r>
            <a:r>
              <a:rPr lang="en-US" altLang="zh-HK" sz="2000" dirty="0" smtClean="0">
                <a:solidFill>
                  <a:srgbClr val="FFFF00"/>
                </a:solidFill>
              </a:rPr>
              <a:t> Probe” was developed as an easy and fast track field test for font line staff to </a:t>
            </a:r>
            <a:r>
              <a:rPr lang="en-US" altLang="zh-HK" sz="2100" dirty="0">
                <a:solidFill>
                  <a:srgbClr val="FFFF00"/>
                </a:solidFill>
              </a:rPr>
              <a:t>check ground condition. </a:t>
            </a:r>
            <a:r>
              <a:rPr lang="en-US" altLang="zh-HK" sz="2100" dirty="0" smtClean="0">
                <a:solidFill>
                  <a:srgbClr val="FFFF00"/>
                </a:solidFill>
              </a:rPr>
              <a:t>It is </a:t>
            </a:r>
            <a:r>
              <a:rPr lang="en-US" altLang="zh-HK" sz="2100" dirty="0">
                <a:solidFill>
                  <a:srgbClr val="FFFF00"/>
                </a:solidFill>
              </a:rPr>
              <a:t>efficient </a:t>
            </a:r>
            <a:r>
              <a:rPr lang="en-US" altLang="zh-HK" sz="2100" dirty="0" smtClean="0">
                <a:solidFill>
                  <a:srgbClr val="FFFF00"/>
                </a:solidFill>
              </a:rPr>
              <a:t>to use. </a:t>
            </a:r>
            <a:r>
              <a:rPr lang="en-US" altLang="zh-HK" sz="2100" dirty="0">
                <a:solidFill>
                  <a:srgbClr val="FFFF00"/>
                </a:solidFill>
              </a:rPr>
              <a:t>It is light, portable and assembly easily instead of heavy </a:t>
            </a:r>
            <a:r>
              <a:rPr lang="en-US" altLang="zh-HK" sz="2100" dirty="0" smtClean="0">
                <a:solidFill>
                  <a:srgbClr val="FFFF00"/>
                </a:solidFill>
              </a:rPr>
              <a:t>testing machine</a:t>
            </a:r>
            <a:r>
              <a:rPr lang="en-US" altLang="zh-HK" sz="2100" dirty="0">
                <a:solidFill>
                  <a:srgbClr val="FFFF00"/>
                </a:solidFill>
              </a:rPr>
              <a:t>, so that it can be moved to whole of site by </a:t>
            </a:r>
            <a:r>
              <a:rPr lang="en-US" altLang="zh-HK" sz="2100" dirty="0" smtClean="0">
                <a:solidFill>
                  <a:srgbClr val="FFFF00"/>
                </a:solidFill>
              </a:rPr>
              <a:t>man </a:t>
            </a:r>
            <a:r>
              <a:rPr lang="en-US" altLang="zh-HK" sz="2100" dirty="0">
                <a:solidFill>
                  <a:srgbClr val="FFFF00"/>
                </a:solidFill>
              </a:rPr>
              <a:t>power. </a:t>
            </a:r>
            <a:endParaRPr lang="zh-HK" altLang="en-US" sz="2100" dirty="0">
              <a:solidFill>
                <a:srgbClr val="FFFF00"/>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1520787"/>
            <a:ext cx="4451332" cy="3338499"/>
          </a:xfrm>
          <a:prstGeom prst="rect">
            <a:avLst/>
          </a:prstGeom>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0244661"/>
      </p:ext>
    </p:extLst>
  </p:cSld>
  <p:clrMapOvr>
    <a:masterClrMapping/>
  </p:clrMapOvr>
  <mc:AlternateContent xmlns:mc="http://schemas.openxmlformats.org/markup-compatibility/2006" xmlns:p14="http://schemas.microsoft.com/office/powerpoint/2010/main">
    <mc:Choice Requires="p14">
      <p:transition spd="slow" p14:dur="2000" advTm="25716"/>
    </mc:Choice>
    <mc:Fallback xmlns="">
      <p:transition spd="slow" advTm="25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HK" sz="2800" b="1" dirty="0">
                <a:solidFill>
                  <a:srgbClr val="FFFF00"/>
                </a:solidFill>
              </a:rPr>
              <a:t>2. Chun </a:t>
            </a:r>
            <a:r>
              <a:rPr lang="en-US" altLang="zh-HK" sz="2800" b="1" dirty="0" err="1">
                <a:solidFill>
                  <a:srgbClr val="FFFF00"/>
                </a:solidFill>
              </a:rPr>
              <a:t>Wo</a:t>
            </a:r>
            <a:r>
              <a:rPr lang="en-US" altLang="zh-HK" sz="2800" b="1" dirty="0">
                <a:solidFill>
                  <a:srgbClr val="FFFF00"/>
                </a:solidFill>
              </a:rPr>
              <a:t> Probe Concept</a:t>
            </a:r>
            <a:endParaRPr lang="zh-HK" altLang="en-US" sz="2800" b="1" dirty="0">
              <a:solidFill>
                <a:srgbClr val="FFFF00"/>
              </a:solidFill>
            </a:endParaRPr>
          </a:p>
        </p:txBody>
      </p:sp>
      <p:sp>
        <p:nvSpPr>
          <p:cNvPr id="3" name="Content Placeholder 2"/>
          <p:cNvSpPr>
            <a:spLocks noGrp="1"/>
          </p:cNvSpPr>
          <p:nvPr>
            <p:ph idx="1"/>
          </p:nvPr>
        </p:nvSpPr>
        <p:spPr>
          <a:xfrm>
            <a:off x="457200" y="1124744"/>
            <a:ext cx="8229600" cy="4525963"/>
          </a:xfrm>
        </p:spPr>
        <p:txBody>
          <a:bodyPr>
            <a:normAutofit/>
          </a:bodyPr>
          <a:lstStyle/>
          <a:p>
            <a:pPr marL="0" indent="0">
              <a:buNone/>
            </a:pPr>
            <a:r>
              <a:rPr lang="en-US" altLang="zh-HK" sz="2400" dirty="0">
                <a:solidFill>
                  <a:srgbClr val="FFFF00"/>
                </a:solidFill>
              </a:rPr>
              <a:t>Different soil </a:t>
            </a:r>
            <a:r>
              <a:rPr lang="en-US" altLang="zh-HK" sz="2400" dirty="0" smtClean="0">
                <a:solidFill>
                  <a:srgbClr val="FFFF00"/>
                </a:solidFill>
              </a:rPr>
              <a:t>conditions over the site</a:t>
            </a:r>
            <a:endParaRPr lang="zh-HK" altLang="en-US" sz="2400" dirty="0">
              <a:solidFill>
                <a:srgbClr val="FFFF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2640" y="1678627"/>
            <a:ext cx="1423167" cy="253122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0285" y="1678627"/>
            <a:ext cx="1423167" cy="253122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828" y="1659819"/>
            <a:ext cx="1433742" cy="255003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6056" y="1678627"/>
            <a:ext cx="1429485" cy="2542461"/>
          </a:xfrm>
          <a:prstGeom prst="rect">
            <a:avLst/>
          </a:prstGeom>
        </p:spPr>
      </p:pic>
      <p:sp>
        <p:nvSpPr>
          <p:cNvPr id="10" name="TextBox 9"/>
          <p:cNvSpPr txBox="1"/>
          <p:nvPr/>
        </p:nvSpPr>
        <p:spPr>
          <a:xfrm>
            <a:off x="535834" y="4725144"/>
            <a:ext cx="7938743" cy="1384995"/>
          </a:xfrm>
          <a:prstGeom prst="rect">
            <a:avLst/>
          </a:prstGeom>
          <a:noFill/>
          <a:ln>
            <a:solidFill>
              <a:schemeClr val="tx2"/>
            </a:solidFill>
          </a:ln>
        </p:spPr>
        <p:txBody>
          <a:bodyPr wrap="square" rtlCol="0">
            <a:spAutoFit/>
          </a:bodyPr>
          <a:lstStyle/>
          <a:p>
            <a:pPr algn="just"/>
            <a:r>
              <a:rPr lang="en-US" altLang="zh-HK" sz="1400" dirty="0" smtClean="0">
                <a:solidFill>
                  <a:srgbClr val="FFFF00"/>
                </a:solidFill>
              </a:rPr>
              <a:t>Normally, the soil condition is identified by font line staff’s experience. And there is no quick and standard tests to check the </a:t>
            </a:r>
            <a:r>
              <a:rPr lang="en-US" altLang="zh-HK" sz="1400" dirty="0">
                <a:solidFill>
                  <a:srgbClr val="FFFF00"/>
                </a:solidFill>
              </a:rPr>
              <a:t>soil conditions. Soil properties, such as friction angle, cohesion indicated the soil strength.  In those parameters, bearing capacity and relative density  are usually used to indicated the soil strength. Plate load test and Standard Penetration Test (SPT) are common tests to </a:t>
            </a:r>
            <a:r>
              <a:rPr lang="en-US" altLang="zh-HK" sz="1400" dirty="0" smtClean="0">
                <a:solidFill>
                  <a:srgbClr val="FFFF00"/>
                </a:solidFill>
              </a:rPr>
              <a:t>determine the </a:t>
            </a:r>
            <a:r>
              <a:rPr lang="en-US" altLang="zh-HK" sz="1400" dirty="0">
                <a:solidFill>
                  <a:srgbClr val="FFFF00"/>
                </a:solidFill>
              </a:rPr>
              <a:t>bearing capacity and density of soil. However, they required heavy machines. They are not convenient and restricted by site conditions. </a:t>
            </a:r>
            <a:endParaRPr lang="zh-HK" altLang="en-US" sz="1400" dirty="0">
              <a:solidFill>
                <a:srgbClr val="FFFF00"/>
              </a:solidFill>
            </a:endParaRPr>
          </a:p>
        </p:txBody>
      </p:sp>
      <p:sp>
        <p:nvSpPr>
          <p:cNvPr id="6" name="文字方塊 5"/>
          <p:cNvSpPr txBox="1"/>
          <p:nvPr/>
        </p:nvSpPr>
        <p:spPr>
          <a:xfrm>
            <a:off x="653828" y="4163306"/>
            <a:ext cx="1371937" cy="307777"/>
          </a:xfrm>
          <a:prstGeom prst="rect">
            <a:avLst/>
          </a:prstGeom>
          <a:noFill/>
        </p:spPr>
        <p:txBody>
          <a:bodyPr wrap="square" rtlCol="0">
            <a:spAutoFit/>
          </a:bodyPr>
          <a:lstStyle/>
          <a:p>
            <a:pPr algn="ctr"/>
            <a:r>
              <a:rPr lang="en-US" altLang="zh-HK" sz="1400" dirty="0" smtClean="0">
                <a:solidFill>
                  <a:srgbClr val="FFFF00"/>
                </a:solidFill>
              </a:rPr>
              <a:t>Soft Ground</a:t>
            </a:r>
          </a:p>
        </p:txBody>
      </p:sp>
      <p:sp>
        <p:nvSpPr>
          <p:cNvPr id="9" name="文字方塊 8"/>
          <p:cNvSpPr txBox="1"/>
          <p:nvPr/>
        </p:nvSpPr>
        <p:spPr>
          <a:xfrm>
            <a:off x="7131370" y="4163306"/>
            <a:ext cx="1285784" cy="523220"/>
          </a:xfrm>
          <a:prstGeom prst="rect">
            <a:avLst/>
          </a:prstGeom>
          <a:noFill/>
        </p:spPr>
        <p:txBody>
          <a:bodyPr wrap="square" rtlCol="0">
            <a:spAutoFit/>
          </a:bodyPr>
          <a:lstStyle/>
          <a:p>
            <a:pPr algn="ctr"/>
            <a:r>
              <a:rPr lang="en-US" altLang="zh-HK" sz="1400" dirty="0" smtClean="0">
                <a:solidFill>
                  <a:srgbClr val="FFFF00"/>
                </a:solidFill>
                <a:latin typeface="+mj-lt"/>
              </a:rPr>
              <a:t>Compacted Ground</a:t>
            </a:r>
            <a:endParaRPr lang="zh-HK" altLang="en-US" sz="1400" dirty="0">
              <a:solidFill>
                <a:srgbClr val="FFFF00"/>
              </a:solidFill>
              <a:latin typeface="+mj-lt"/>
            </a:endParaRPr>
          </a:p>
        </p:txBody>
      </p:sp>
      <p:sp>
        <p:nvSpPr>
          <p:cNvPr id="11" name="文字方塊 10"/>
          <p:cNvSpPr txBox="1"/>
          <p:nvPr/>
        </p:nvSpPr>
        <p:spPr>
          <a:xfrm>
            <a:off x="4932040" y="4221088"/>
            <a:ext cx="1656184" cy="523220"/>
          </a:xfrm>
          <a:prstGeom prst="rect">
            <a:avLst/>
          </a:prstGeom>
          <a:noFill/>
        </p:spPr>
        <p:txBody>
          <a:bodyPr wrap="square" rtlCol="0">
            <a:spAutoFit/>
          </a:bodyPr>
          <a:lstStyle/>
          <a:p>
            <a:pPr algn="ctr"/>
            <a:r>
              <a:rPr lang="en-US" altLang="zh-HK" sz="1400" dirty="0" smtClean="0">
                <a:solidFill>
                  <a:srgbClr val="FFFF00"/>
                </a:solidFill>
              </a:rPr>
              <a:t>Non-compacted Ground</a:t>
            </a:r>
            <a:endParaRPr lang="zh-HK" altLang="en-US" sz="1400" dirty="0">
              <a:solidFill>
                <a:srgbClr val="FFFF00"/>
              </a:solidFill>
            </a:endParaRPr>
          </a:p>
        </p:txBody>
      </p:sp>
      <p:sp>
        <p:nvSpPr>
          <p:cNvPr id="12" name="文字方塊 11"/>
          <p:cNvSpPr txBox="1"/>
          <p:nvPr/>
        </p:nvSpPr>
        <p:spPr>
          <a:xfrm>
            <a:off x="2790285" y="4209851"/>
            <a:ext cx="1368152" cy="307777"/>
          </a:xfrm>
          <a:prstGeom prst="rect">
            <a:avLst/>
          </a:prstGeom>
          <a:noFill/>
        </p:spPr>
        <p:txBody>
          <a:bodyPr wrap="square" rtlCol="0">
            <a:spAutoFit/>
          </a:bodyPr>
          <a:lstStyle/>
          <a:p>
            <a:pPr algn="ctr"/>
            <a:r>
              <a:rPr lang="en-US" altLang="zh-HK" sz="1400" dirty="0" smtClean="0">
                <a:solidFill>
                  <a:srgbClr val="FFFF00"/>
                </a:solidFill>
              </a:rPr>
              <a:t>Muddy Ground</a:t>
            </a:r>
            <a:endParaRPr lang="zh-HK" altLang="en-US" sz="1400" dirty="0">
              <a:solidFill>
                <a:srgbClr val="FFFF00"/>
              </a:solidFill>
            </a:endParaRPr>
          </a:p>
        </p:txBody>
      </p:sp>
      <p:pic>
        <p:nvPicPr>
          <p:cNvPr id="13" name="音訊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1787910"/>
      </p:ext>
    </p:extLst>
  </p:cSld>
  <p:clrMapOvr>
    <a:masterClrMapping/>
  </p:clrMapOvr>
  <mc:AlternateContent xmlns:mc="http://schemas.openxmlformats.org/markup-compatibility/2006" xmlns:p14="http://schemas.microsoft.com/office/powerpoint/2010/main">
    <mc:Choice Requires="p14">
      <p:transition spd="slow" p14:dur="2000" advTm="33267"/>
    </mc:Choice>
    <mc:Fallback xmlns="">
      <p:transition spd="slow" advTm="33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HK" sz="2800" b="1" dirty="0">
                <a:solidFill>
                  <a:srgbClr val="FFFF00"/>
                </a:solidFill>
              </a:rPr>
              <a:t>2. Chun </a:t>
            </a:r>
            <a:r>
              <a:rPr lang="en-US" altLang="zh-HK" sz="2800" b="1" dirty="0" err="1">
                <a:solidFill>
                  <a:srgbClr val="FFFF00"/>
                </a:solidFill>
              </a:rPr>
              <a:t>Wo</a:t>
            </a:r>
            <a:r>
              <a:rPr lang="en-US" altLang="zh-HK" sz="2800" b="1" dirty="0">
                <a:solidFill>
                  <a:srgbClr val="FFFF00"/>
                </a:solidFill>
              </a:rPr>
              <a:t> Probe Concept</a:t>
            </a:r>
            <a:endParaRPr lang="zh-HK" altLang="en-US" sz="2800" b="1" dirty="0">
              <a:solidFill>
                <a:srgbClr val="FFFF00"/>
              </a:solidFill>
            </a:endParaRPr>
          </a:p>
        </p:txBody>
      </p:sp>
      <p:sp>
        <p:nvSpPr>
          <p:cNvPr id="3" name="Content Placeholder 2"/>
          <p:cNvSpPr>
            <a:spLocks noGrp="1"/>
          </p:cNvSpPr>
          <p:nvPr>
            <p:ph idx="1"/>
          </p:nvPr>
        </p:nvSpPr>
        <p:spPr>
          <a:xfrm>
            <a:off x="323528" y="1268760"/>
            <a:ext cx="4032448" cy="4968552"/>
          </a:xfrm>
        </p:spPr>
        <p:txBody>
          <a:bodyPr>
            <a:normAutofit/>
          </a:bodyPr>
          <a:lstStyle/>
          <a:p>
            <a:pPr marL="0" indent="0">
              <a:buNone/>
            </a:pPr>
            <a:r>
              <a:rPr lang="en-US" altLang="zh-HK" sz="1800" dirty="0" smtClean="0">
                <a:solidFill>
                  <a:srgbClr val="FFFF00"/>
                </a:solidFill>
              </a:rPr>
              <a:t>“Chun </a:t>
            </a:r>
            <a:r>
              <a:rPr lang="en-US" altLang="zh-HK" sz="1800" dirty="0" err="1">
                <a:solidFill>
                  <a:srgbClr val="FFFF00"/>
                </a:solidFill>
              </a:rPr>
              <a:t>Wo</a:t>
            </a:r>
            <a:r>
              <a:rPr lang="en-US" altLang="zh-HK" sz="1800" dirty="0">
                <a:solidFill>
                  <a:srgbClr val="FFFF00"/>
                </a:solidFill>
              </a:rPr>
              <a:t> Probe</a:t>
            </a:r>
            <a:r>
              <a:rPr lang="en-US" altLang="zh-HK" sz="1800" dirty="0" smtClean="0">
                <a:solidFill>
                  <a:srgbClr val="FFFF00"/>
                </a:solidFill>
              </a:rPr>
              <a:t>” </a:t>
            </a:r>
            <a:r>
              <a:rPr lang="en-US" altLang="zh-HK" sz="1800" dirty="0">
                <a:solidFill>
                  <a:srgbClr val="FFFF00"/>
                </a:solidFill>
              </a:rPr>
              <a:t>was </a:t>
            </a:r>
            <a:r>
              <a:rPr lang="en-US" altLang="zh-HK" sz="1800" dirty="0" smtClean="0">
                <a:solidFill>
                  <a:srgbClr val="FFFF00"/>
                </a:solidFill>
              </a:rPr>
              <a:t>modified from SPT to have a light, portable and easy assembly equipment to check the soil density by the font line staff. This testing combines theoretical and practical knowledge. </a:t>
            </a:r>
          </a:p>
          <a:p>
            <a:pPr marL="0" indent="0">
              <a:buNone/>
            </a:pPr>
            <a:endParaRPr lang="en-US" altLang="zh-HK" sz="1800" dirty="0">
              <a:solidFill>
                <a:srgbClr val="FFFF00"/>
              </a:solidFill>
            </a:endParaRPr>
          </a:p>
          <a:p>
            <a:pPr marL="514350" indent="-514350">
              <a:buFont typeface="+mj-lt"/>
              <a:buAutoNum type="arabicPeriod"/>
            </a:pPr>
            <a:r>
              <a:rPr lang="en-US" altLang="zh-HK" sz="1800" dirty="0">
                <a:solidFill>
                  <a:srgbClr val="FFFF00"/>
                </a:solidFill>
              </a:rPr>
              <a:t>It involves driving a probe made of stainless steel rod, into the ground from a slide hammer with standard weight and falling distance. </a:t>
            </a:r>
          </a:p>
          <a:p>
            <a:pPr marL="514350" indent="-514350">
              <a:buFont typeface="+mj-lt"/>
              <a:buAutoNum type="arabicPeriod"/>
            </a:pPr>
            <a:r>
              <a:rPr lang="en-US" altLang="zh-HK" sz="1800" dirty="0">
                <a:solidFill>
                  <a:srgbClr val="FFFF00"/>
                </a:solidFill>
              </a:rPr>
              <a:t>The probe is driven 300 mm into the ground and then the number of blows needed for the probe to penetrate 300 mm is </a:t>
            </a:r>
            <a:r>
              <a:rPr lang="en-US" altLang="zh-HK" sz="1800" dirty="0" smtClean="0">
                <a:solidFill>
                  <a:srgbClr val="FFFF00"/>
                </a:solidFill>
              </a:rPr>
              <a:t>recorded.</a:t>
            </a:r>
            <a:endParaRPr lang="zh-HK" altLang="en-US" sz="1800" dirty="0">
              <a:solidFill>
                <a:srgbClr val="FFFF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1340768"/>
            <a:ext cx="4536504" cy="4616655"/>
          </a:xfrm>
          <a:prstGeom prst="rect">
            <a:avLst/>
          </a:prstGeom>
        </p:spPr>
      </p:pic>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24724321"/>
      </p:ext>
    </p:extLst>
  </p:cSld>
  <p:clrMapOvr>
    <a:masterClrMapping/>
  </p:clrMapOvr>
  <mc:AlternateContent xmlns:mc="http://schemas.openxmlformats.org/markup-compatibility/2006" xmlns:p14="http://schemas.microsoft.com/office/powerpoint/2010/main">
    <mc:Choice Requires="p14">
      <p:transition spd="slow" p14:dur="2000" advTm="19636"/>
    </mc:Choice>
    <mc:Fallback xmlns="">
      <p:transition spd="slow" advTm="19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28761" y="197768"/>
            <a:ext cx="8229600" cy="1143000"/>
          </a:xfrm>
        </p:spPr>
        <p:txBody>
          <a:bodyPr>
            <a:normAutofit/>
          </a:bodyPr>
          <a:lstStyle/>
          <a:p>
            <a:pPr algn="l"/>
            <a:r>
              <a:rPr lang="en-US" altLang="zh-HK" sz="2800" b="1" dirty="0">
                <a:solidFill>
                  <a:srgbClr val="FFFF00"/>
                </a:solidFill>
              </a:rPr>
              <a:t>3. Development Process</a:t>
            </a:r>
            <a:endParaRPr lang="zh-HK" altLang="en-US" sz="2800" b="1" dirty="0">
              <a:solidFill>
                <a:srgbClr val="FFFF00"/>
              </a:solidFill>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137" y="1606678"/>
            <a:ext cx="2140206" cy="3125059"/>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586" y="1700808"/>
            <a:ext cx="2140206" cy="3125059"/>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560" y="1816109"/>
            <a:ext cx="2140206" cy="3125059"/>
          </a:xfrm>
          <a:prstGeom prst="rect">
            <a:avLst/>
          </a:prstGeom>
        </p:spPr>
      </p:pic>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594" y="1888117"/>
            <a:ext cx="2140206" cy="3125059"/>
          </a:xfrm>
          <a:prstGeom prst="rect">
            <a:avLst/>
          </a:prstGeom>
        </p:spPr>
      </p:pic>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03848" y="1614558"/>
            <a:ext cx="2097411" cy="3008920"/>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56500" y="1700808"/>
            <a:ext cx="2097411" cy="3008920"/>
          </a:xfrm>
          <a:prstGeom prst="rect">
            <a:avLst/>
          </a:prstGeom>
        </p:spPr>
      </p:pic>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00516" y="1816947"/>
            <a:ext cx="2097411" cy="3008920"/>
          </a:xfrm>
          <a:prstGeom prst="rect">
            <a:avLst/>
          </a:prstGeom>
        </p:spPr>
      </p:pic>
      <p:pic>
        <p:nvPicPr>
          <p:cNvPr id="48" name="Picture 4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72524" y="1888117"/>
            <a:ext cx="2097411" cy="3008920"/>
          </a:xfrm>
          <a:prstGeom prst="rect">
            <a:avLst/>
          </a:prstGeom>
        </p:spPr>
      </p:pic>
      <p:pic>
        <p:nvPicPr>
          <p:cNvPr id="49"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32538" y="1673373"/>
            <a:ext cx="2105886" cy="3110529"/>
          </a:xfrm>
          <a:prstGeom prst="rect">
            <a:avLst/>
          </a:prstGeom>
        </p:spPr>
      </p:pic>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82538" y="1823373"/>
            <a:ext cx="2105886" cy="3110529"/>
          </a:xfrm>
          <a:prstGeom prst="rect">
            <a:avLst/>
          </a:prstGeom>
        </p:spPr>
      </p:pic>
      <p:sp>
        <p:nvSpPr>
          <p:cNvPr id="52" name="Right Arrow 51"/>
          <p:cNvSpPr/>
          <p:nvPr/>
        </p:nvSpPr>
        <p:spPr>
          <a:xfrm>
            <a:off x="2843808" y="2996952"/>
            <a:ext cx="360040" cy="395625"/>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3" name="Right Arrow 52"/>
          <p:cNvSpPr/>
          <p:nvPr/>
        </p:nvSpPr>
        <p:spPr>
          <a:xfrm>
            <a:off x="5724128" y="3030824"/>
            <a:ext cx="360040" cy="395625"/>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4" name="Right Arrow 53"/>
          <p:cNvSpPr/>
          <p:nvPr/>
        </p:nvSpPr>
        <p:spPr>
          <a:xfrm>
            <a:off x="8532440" y="3068960"/>
            <a:ext cx="360040" cy="395625"/>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5" name="TextBox 54"/>
          <p:cNvSpPr txBox="1"/>
          <p:nvPr/>
        </p:nvSpPr>
        <p:spPr>
          <a:xfrm>
            <a:off x="509137" y="5151773"/>
            <a:ext cx="2334671" cy="954107"/>
          </a:xfrm>
          <a:prstGeom prst="rect">
            <a:avLst/>
          </a:prstGeom>
          <a:noFill/>
          <a:ln>
            <a:solidFill>
              <a:schemeClr val="tx2"/>
            </a:solidFill>
          </a:ln>
        </p:spPr>
        <p:txBody>
          <a:bodyPr wrap="square" rtlCol="0">
            <a:spAutoFit/>
          </a:bodyPr>
          <a:lstStyle/>
          <a:p>
            <a:pPr algn="just"/>
            <a:r>
              <a:rPr lang="en-US" altLang="zh-HK" sz="1400" dirty="0" smtClean="0">
                <a:solidFill>
                  <a:srgbClr val="FFFF00"/>
                </a:solidFill>
              </a:rPr>
              <a:t>Initial Product – modified from A Frame. The design direction is good but not function in practical.</a:t>
            </a:r>
            <a:endParaRPr lang="zh-HK" altLang="en-US" sz="1400" dirty="0">
              <a:solidFill>
                <a:srgbClr val="FFFF00"/>
              </a:solidFill>
            </a:endParaRPr>
          </a:p>
        </p:txBody>
      </p:sp>
      <p:sp>
        <p:nvSpPr>
          <p:cNvPr id="56" name="TextBox 55"/>
          <p:cNvSpPr txBox="1"/>
          <p:nvPr/>
        </p:nvSpPr>
        <p:spPr>
          <a:xfrm>
            <a:off x="3256500" y="5102976"/>
            <a:ext cx="2313435" cy="738664"/>
          </a:xfrm>
          <a:prstGeom prst="rect">
            <a:avLst/>
          </a:prstGeom>
          <a:noFill/>
          <a:ln>
            <a:solidFill>
              <a:schemeClr val="tx2"/>
            </a:solidFill>
          </a:ln>
        </p:spPr>
        <p:txBody>
          <a:bodyPr wrap="square" rtlCol="0">
            <a:spAutoFit/>
          </a:bodyPr>
          <a:lstStyle/>
          <a:p>
            <a:pPr algn="just"/>
            <a:r>
              <a:rPr lang="en-US" altLang="zh-HK" sz="1400" dirty="0" smtClean="0">
                <a:solidFill>
                  <a:srgbClr val="FFFF00"/>
                </a:solidFill>
              </a:rPr>
              <a:t>“Chun </a:t>
            </a:r>
            <a:r>
              <a:rPr lang="en-US" altLang="zh-HK" sz="1400" dirty="0" err="1">
                <a:solidFill>
                  <a:srgbClr val="FFFF00"/>
                </a:solidFill>
              </a:rPr>
              <a:t>Wo</a:t>
            </a:r>
            <a:r>
              <a:rPr lang="en-US" altLang="zh-HK" sz="1400" dirty="0">
                <a:solidFill>
                  <a:srgbClr val="FFFF00"/>
                </a:solidFill>
              </a:rPr>
              <a:t> </a:t>
            </a:r>
            <a:r>
              <a:rPr lang="en-US" altLang="zh-HK" sz="1400" dirty="0" smtClean="0">
                <a:solidFill>
                  <a:srgbClr val="FFFF00"/>
                </a:solidFill>
              </a:rPr>
              <a:t>Probe” was optimized by adding pulley and hammer.</a:t>
            </a:r>
            <a:endParaRPr lang="zh-HK" altLang="en-US" sz="1400" dirty="0">
              <a:solidFill>
                <a:srgbClr val="FFFF00"/>
              </a:solidFill>
            </a:endParaRPr>
          </a:p>
        </p:txBody>
      </p:sp>
      <p:sp>
        <p:nvSpPr>
          <p:cNvPr id="57" name="TextBox 56"/>
          <p:cNvSpPr txBox="1"/>
          <p:nvPr/>
        </p:nvSpPr>
        <p:spPr>
          <a:xfrm>
            <a:off x="6132538" y="5154059"/>
            <a:ext cx="2759941" cy="1169551"/>
          </a:xfrm>
          <a:prstGeom prst="rect">
            <a:avLst/>
          </a:prstGeom>
          <a:noFill/>
          <a:ln>
            <a:solidFill>
              <a:schemeClr val="tx2"/>
            </a:solidFill>
          </a:ln>
        </p:spPr>
        <p:txBody>
          <a:bodyPr wrap="square" rtlCol="0">
            <a:spAutoFit/>
          </a:bodyPr>
          <a:lstStyle/>
          <a:p>
            <a:pPr algn="just"/>
            <a:r>
              <a:rPr lang="en-US" altLang="zh-HK" sz="1400" dirty="0" smtClean="0">
                <a:solidFill>
                  <a:srgbClr val="FFFF00"/>
                </a:solidFill>
              </a:rPr>
              <a:t>The probe was modified to minimized the size and weight to be portable. However, the probe used much man power and was not efficient.</a:t>
            </a:r>
            <a:endParaRPr lang="zh-HK" altLang="en-US" sz="1400" dirty="0">
              <a:solidFill>
                <a:srgbClr val="FFFF00"/>
              </a:solidFill>
            </a:endParaRPr>
          </a:p>
        </p:txBody>
      </p:sp>
      <p:pic>
        <p:nvPicPr>
          <p:cNvPr id="13" name="音訊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69615101"/>
      </p:ext>
    </p:extLst>
  </p:cSld>
  <p:clrMapOvr>
    <a:masterClrMapping/>
  </p:clrMapOvr>
  <mc:AlternateContent xmlns:mc="http://schemas.openxmlformats.org/markup-compatibility/2006" xmlns:p14="http://schemas.microsoft.com/office/powerpoint/2010/main">
    <mc:Choice Requires="p14">
      <p:transition spd="slow" p14:dur="2000" advTm="32651"/>
    </mc:Choice>
    <mc:Fallback xmlns="">
      <p:transition spd="slow" advTm="32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500" fill="hold"/>
                                        <p:tgtEl>
                                          <p:spTgt spid="44"/>
                                        </p:tgtEl>
                                        <p:attrNameLst>
                                          <p:attrName>ppt_x</p:attrName>
                                        </p:attrNameLst>
                                      </p:cBhvr>
                                      <p:tavLst>
                                        <p:tav tm="0">
                                          <p:val>
                                            <p:strVal val="#ppt_x"/>
                                          </p:val>
                                        </p:tav>
                                        <p:tav tm="100000">
                                          <p:val>
                                            <p:strVal val="#ppt_x"/>
                                          </p:val>
                                        </p:tav>
                                      </p:tavLst>
                                    </p:anim>
                                    <p:anim calcmode="lin" valueType="num">
                                      <p:cBhvr additive="base">
                                        <p:cTn id="5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down)">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4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barn(inVertical)">
                                      <p:cBhvr>
                                        <p:cTn id="86" dur="500"/>
                                        <p:tgtEl>
                                          <p:spTgt spid="4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500"/>
                                        <p:tgtEl>
                                          <p:spTgt spid="5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fade">
                                      <p:cBhvr>
                                        <p:cTn id="96" dur="500"/>
                                        <p:tgtEl>
                                          <p:spTgt spid="57"/>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4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fade">
                                      <p:cBhvr>
                                        <p:cTn id="109" dur="1000"/>
                                        <p:tgtEl>
                                          <p:spTgt spid="50"/>
                                        </p:tgtEl>
                                      </p:cBhvr>
                                    </p:animEffect>
                                    <p:anim calcmode="lin" valueType="num">
                                      <p:cBhvr>
                                        <p:cTn id="110" dur="1000" fill="hold"/>
                                        <p:tgtEl>
                                          <p:spTgt spid="50"/>
                                        </p:tgtEl>
                                        <p:attrNameLst>
                                          <p:attrName>ppt_x</p:attrName>
                                        </p:attrNameLst>
                                      </p:cBhvr>
                                      <p:tavLst>
                                        <p:tav tm="0">
                                          <p:val>
                                            <p:strVal val="#ppt_x"/>
                                          </p:val>
                                        </p:tav>
                                        <p:tav tm="100000">
                                          <p:val>
                                            <p:strVal val="#ppt_x"/>
                                          </p:val>
                                        </p:tav>
                                      </p:tavLst>
                                    </p:anim>
                                    <p:anim calcmode="lin" valueType="num">
                                      <p:cBhvr>
                                        <p:cTn id="11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54"/>
                                        </p:tgtEl>
                                        <p:attrNameLst>
                                          <p:attrName>style.visibility</p:attrName>
                                        </p:attrNameLst>
                                      </p:cBhvr>
                                      <p:to>
                                        <p:strVal val="visible"/>
                                      </p:to>
                                    </p:set>
                                    <p:animEffect transition="in" filter="fade">
                                      <p:cBhvr>
                                        <p:cTn id="11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7" fill="hold" display="0">
                  <p:stCondLst>
                    <p:cond delay="indefinite"/>
                  </p:stCondLst>
                  <p:endCondLst>
                    <p:cond evt="onStopAudio" delay="0">
                      <p:tgtEl>
                        <p:sldTgt/>
                      </p:tgtEl>
                    </p:cond>
                  </p:endCondLst>
                </p:cTn>
                <p:tgtEl>
                  <p:spTgt spid="13"/>
                </p:tgtEl>
              </p:cMediaNode>
            </p:audio>
          </p:childTnLst>
        </p:cTn>
      </p:par>
    </p:tnLst>
    <p:bldLst>
      <p:bldP spid="52" grpId="0" animBg="1"/>
      <p:bldP spid="53" grpId="0" animBg="1"/>
      <p:bldP spid="54" grpId="0" animBg="1"/>
      <p:bldP spid="55" grpId="0" animBg="1"/>
      <p:bldP spid="56" grpId="0" animBg="1"/>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28761" y="197768"/>
            <a:ext cx="8229600" cy="1143000"/>
          </a:xfrm>
        </p:spPr>
        <p:txBody>
          <a:bodyPr>
            <a:normAutofit/>
          </a:bodyPr>
          <a:lstStyle/>
          <a:p>
            <a:pPr algn="l"/>
            <a:r>
              <a:rPr lang="en-US" altLang="zh-HK" sz="2800" b="1" dirty="0">
                <a:solidFill>
                  <a:srgbClr val="FFFF00"/>
                </a:solidFill>
              </a:rPr>
              <a:t>3</a:t>
            </a:r>
            <a:r>
              <a:rPr lang="en-US" altLang="zh-HK" sz="2800" b="1" dirty="0" smtClean="0">
                <a:solidFill>
                  <a:srgbClr val="FFFF00"/>
                </a:solidFill>
              </a:rPr>
              <a:t>.  Development </a:t>
            </a:r>
            <a:r>
              <a:rPr lang="en-US" altLang="zh-HK" sz="2800" b="1" dirty="0">
                <a:solidFill>
                  <a:srgbClr val="FFFF00"/>
                </a:solidFill>
              </a:rPr>
              <a:t>Process</a:t>
            </a:r>
            <a:endParaRPr lang="zh-HK" altLang="en-US" sz="2800" b="1" dirty="0">
              <a:solidFill>
                <a:srgbClr val="FFFF00"/>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3308" y="1395842"/>
            <a:ext cx="2966924" cy="168485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912" y="1378091"/>
            <a:ext cx="2305794" cy="409918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5158" y="3632755"/>
            <a:ext cx="3225074" cy="1903712"/>
          </a:xfrm>
          <a:prstGeom prst="rect">
            <a:avLst/>
          </a:prstGeom>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50" y="1378091"/>
            <a:ext cx="3256738" cy="450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7904" y="1332620"/>
            <a:ext cx="2675292" cy="4600270"/>
          </a:xfrm>
          <a:prstGeom prst="rect">
            <a:avLst/>
          </a:prstGeom>
        </p:spPr>
      </p:pic>
      <p:sp>
        <p:nvSpPr>
          <p:cNvPr id="11" name="TextBox 10"/>
          <p:cNvSpPr txBox="1"/>
          <p:nvPr/>
        </p:nvSpPr>
        <p:spPr>
          <a:xfrm>
            <a:off x="6660232" y="1378090"/>
            <a:ext cx="2367387" cy="4616648"/>
          </a:xfrm>
          <a:prstGeom prst="rect">
            <a:avLst/>
          </a:prstGeom>
          <a:solidFill>
            <a:schemeClr val="bg1"/>
          </a:solidFill>
          <a:ln>
            <a:solidFill>
              <a:schemeClr val="tx2"/>
            </a:solidFill>
          </a:ln>
        </p:spPr>
        <p:txBody>
          <a:bodyPr wrap="square" rtlCol="0">
            <a:spAutoFit/>
          </a:bodyPr>
          <a:lstStyle/>
          <a:p>
            <a:pPr algn="just"/>
            <a:r>
              <a:rPr lang="en-US" altLang="zh-HK" sz="1400" dirty="0" smtClean="0"/>
              <a:t>The final product:</a:t>
            </a:r>
          </a:p>
          <a:p>
            <a:pPr algn="just"/>
            <a:endParaRPr lang="en-US" altLang="zh-HK" sz="1400" dirty="0" smtClean="0"/>
          </a:p>
          <a:p>
            <a:pPr marL="342900" indent="-342900" algn="just">
              <a:buAutoNum type="arabicPeriod"/>
            </a:pPr>
            <a:r>
              <a:rPr lang="en-US" altLang="zh-HK" sz="1400" dirty="0" smtClean="0"/>
              <a:t>“Chun </a:t>
            </a:r>
            <a:r>
              <a:rPr lang="en-US" altLang="zh-HK" sz="1400" dirty="0" err="1" smtClean="0"/>
              <a:t>Wo</a:t>
            </a:r>
            <a:r>
              <a:rPr lang="en-US" altLang="zh-HK" sz="1400" dirty="0" smtClean="0"/>
              <a:t> Probe” was made of stainless steel. It allows to be stored at bad condition, such as near sea side.</a:t>
            </a:r>
          </a:p>
          <a:p>
            <a:pPr marL="342900" indent="-342900" algn="just">
              <a:buAutoNum type="arabicPeriod"/>
            </a:pPr>
            <a:endParaRPr lang="en-US" altLang="zh-HK" sz="1400" dirty="0" smtClean="0"/>
          </a:p>
          <a:p>
            <a:pPr marL="342900" indent="-342900" algn="just">
              <a:buAutoNum type="arabicPeriod"/>
            </a:pPr>
            <a:r>
              <a:rPr lang="en-US" altLang="zh-HK" sz="1400" dirty="0" smtClean="0"/>
              <a:t>The probe was connected by bolts joints, the assembly will be easier and duration will be minimized.</a:t>
            </a:r>
          </a:p>
          <a:p>
            <a:pPr marL="342900" indent="-342900" algn="just">
              <a:buAutoNum type="arabicPeriod"/>
            </a:pPr>
            <a:endParaRPr lang="en-US" altLang="zh-HK" sz="1400" dirty="0" smtClean="0"/>
          </a:p>
          <a:p>
            <a:pPr marL="342900" indent="-342900" algn="just">
              <a:buAutoNum type="arabicPeriod"/>
            </a:pPr>
            <a:r>
              <a:rPr lang="en-US" altLang="zh-HK" sz="1400" dirty="0" smtClean="0"/>
              <a:t>The winch was added instead of the man power to increase the efficiency.</a:t>
            </a:r>
          </a:p>
          <a:p>
            <a:pPr marL="342900" indent="-342900" algn="just">
              <a:buAutoNum type="arabicPeriod"/>
            </a:pPr>
            <a:endParaRPr lang="en-US" altLang="zh-HK" sz="1400" dirty="0" smtClean="0"/>
          </a:p>
          <a:p>
            <a:pPr marL="342900" indent="-342900" algn="just">
              <a:buAutoNum type="arabicPeriod"/>
            </a:pPr>
            <a:endParaRPr lang="zh-HK" altLang="en-US" sz="1400" dirty="0"/>
          </a:p>
        </p:txBody>
      </p:sp>
      <p:cxnSp>
        <p:nvCxnSpPr>
          <p:cNvPr id="9" name="Straight Arrow Connector 8"/>
          <p:cNvCxnSpPr>
            <a:stCxn id="12" idx="2"/>
          </p:cNvCxnSpPr>
          <p:nvPr/>
        </p:nvCxnSpPr>
        <p:spPr>
          <a:xfrm flipH="1">
            <a:off x="5127346" y="1531979"/>
            <a:ext cx="817655" cy="7448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10594" y="1224202"/>
            <a:ext cx="868813" cy="307777"/>
          </a:xfrm>
          <a:prstGeom prst="rect">
            <a:avLst/>
          </a:prstGeom>
          <a:solidFill>
            <a:schemeClr val="bg1"/>
          </a:solidFill>
          <a:ln>
            <a:solidFill>
              <a:schemeClr val="tx2"/>
            </a:solidFill>
          </a:ln>
        </p:spPr>
        <p:txBody>
          <a:bodyPr wrap="square" rtlCol="0">
            <a:spAutoFit/>
          </a:bodyPr>
          <a:lstStyle/>
          <a:p>
            <a:pPr algn="just"/>
            <a:r>
              <a:rPr lang="en-US" altLang="zh-HK" sz="1400" dirty="0" smtClean="0"/>
              <a:t>Winch</a:t>
            </a:r>
            <a:endParaRPr lang="zh-HK" altLang="en-US" sz="1400" dirty="0"/>
          </a:p>
        </p:txBody>
      </p:sp>
      <p:cxnSp>
        <p:nvCxnSpPr>
          <p:cNvPr id="14" name="Straight Arrow Connector 13"/>
          <p:cNvCxnSpPr>
            <a:stCxn id="15" idx="0"/>
          </p:cNvCxnSpPr>
          <p:nvPr/>
        </p:nvCxnSpPr>
        <p:spPr>
          <a:xfrm flipV="1">
            <a:off x="3474469" y="4293097"/>
            <a:ext cx="882686" cy="5047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987826" y="4797803"/>
            <a:ext cx="973286" cy="738664"/>
          </a:xfrm>
          <a:prstGeom prst="rect">
            <a:avLst/>
          </a:prstGeom>
          <a:solidFill>
            <a:schemeClr val="bg1"/>
          </a:solidFill>
          <a:ln>
            <a:solidFill>
              <a:schemeClr val="tx2"/>
            </a:solidFill>
          </a:ln>
        </p:spPr>
        <p:txBody>
          <a:bodyPr wrap="square" rtlCol="0">
            <a:spAutoFit/>
          </a:bodyPr>
          <a:lstStyle/>
          <a:p>
            <a:pPr algn="just"/>
            <a:r>
              <a:rPr lang="en-US" altLang="zh-HK" sz="1400" dirty="0" smtClean="0"/>
              <a:t>Stainless steel material</a:t>
            </a:r>
            <a:endParaRPr lang="zh-HK" altLang="en-US" sz="1400" dirty="0"/>
          </a:p>
        </p:txBody>
      </p:sp>
      <p:cxnSp>
        <p:nvCxnSpPr>
          <p:cNvPr id="21" name="Straight Arrow Connector 20"/>
          <p:cNvCxnSpPr>
            <a:stCxn id="22" idx="3"/>
          </p:cNvCxnSpPr>
          <p:nvPr/>
        </p:nvCxnSpPr>
        <p:spPr>
          <a:xfrm>
            <a:off x="4142311" y="2258405"/>
            <a:ext cx="357102" cy="7006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987825" y="1996795"/>
            <a:ext cx="1154486" cy="523220"/>
          </a:xfrm>
          <a:prstGeom prst="rect">
            <a:avLst/>
          </a:prstGeom>
          <a:solidFill>
            <a:schemeClr val="bg1"/>
          </a:solidFill>
          <a:ln>
            <a:solidFill>
              <a:schemeClr val="tx2"/>
            </a:solidFill>
          </a:ln>
        </p:spPr>
        <p:txBody>
          <a:bodyPr wrap="square" rtlCol="0">
            <a:spAutoFit/>
          </a:bodyPr>
          <a:lstStyle/>
          <a:p>
            <a:pPr algn="just"/>
            <a:r>
              <a:rPr lang="en-US" altLang="zh-HK" sz="1400" dirty="0" smtClean="0"/>
              <a:t>Bolts joints connection</a:t>
            </a:r>
            <a:endParaRPr lang="zh-HK" altLang="en-US" sz="1400" dirty="0"/>
          </a:p>
        </p:txBody>
      </p:sp>
      <p:cxnSp>
        <p:nvCxnSpPr>
          <p:cNvPr id="24" name="Straight Arrow Connector 23"/>
          <p:cNvCxnSpPr>
            <a:stCxn id="25" idx="0"/>
          </p:cNvCxnSpPr>
          <p:nvPr/>
        </p:nvCxnSpPr>
        <p:spPr>
          <a:xfrm flipH="1" flipV="1">
            <a:off x="5127346" y="4545450"/>
            <a:ext cx="903838" cy="6216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679171" y="5167135"/>
            <a:ext cx="704026" cy="307777"/>
          </a:xfrm>
          <a:prstGeom prst="rect">
            <a:avLst/>
          </a:prstGeom>
          <a:solidFill>
            <a:schemeClr val="bg1"/>
          </a:solidFill>
          <a:ln>
            <a:solidFill>
              <a:schemeClr val="tx2"/>
            </a:solidFill>
          </a:ln>
        </p:spPr>
        <p:txBody>
          <a:bodyPr wrap="square" rtlCol="0">
            <a:spAutoFit/>
          </a:bodyPr>
          <a:lstStyle/>
          <a:p>
            <a:pPr algn="just"/>
            <a:r>
              <a:rPr lang="en-US" altLang="zh-HK" sz="1400" dirty="0" smtClean="0"/>
              <a:t>Probe</a:t>
            </a:r>
            <a:endParaRPr lang="zh-HK" altLang="en-US" sz="1400" dirty="0"/>
          </a:p>
        </p:txBody>
      </p:sp>
      <p:sp>
        <p:nvSpPr>
          <p:cNvPr id="23" name="TextBox 14"/>
          <p:cNvSpPr txBox="1"/>
          <p:nvPr/>
        </p:nvSpPr>
        <p:spPr>
          <a:xfrm>
            <a:off x="2937694" y="3632755"/>
            <a:ext cx="973286" cy="307777"/>
          </a:xfrm>
          <a:prstGeom prst="rect">
            <a:avLst/>
          </a:prstGeom>
          <a:solidFill>
            <a:schemeClr val="bg1"/>
          </a:solidFill>
          <a:ln>
            <a:solidFill>
              <a:schemeClr val="tx2"/>
            </a:solidFill>
          </a:ln>
        </p:spPr>
        <p:txBody>
          <a:bodyPr wrap="square" rtlCol="0">
            <a:spAutoFit/>
          </a:bodyPr>
          <a:lstStyle/>
          <a:p>
            <a:pPr algn="just"/>
            <a:r>
              <a:rPr lang="en-US" altLang="zh-HK" sz="1400" dirty="0" smtClean="0"/>
              <a:t>Hammer</a:t>
            </a:r>
            <a:endParaRPr lang="zh-HK" altLang="en-US" sz="1400" dirty="0"/>
          </a:p>
        </p:txBody>
      </p:sp>
      <p:cxnSp>
        <p:nvCxnSpPr>
          <p:cNvPr id="26" name="Straight Arrow Connector 13"/>
          <p:cNvCxnSpPr/>
          <p:nvPr/>
        </p:nvCxnSpPr>
        <p:spPr>
          <a:xfrm flipV="1">
            <a:off x="3957554" y="3151789"/>
            <a:ext cx="975255" cy="5047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 name="音訊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4495343"/>
      </p:ext>
    </p:extLst>
  </p:cSld>
  <p:clrMapOvr>
    <a:masterClrMapping/>
  </p:clrMapOvr>
  <mc:AlternateContent xmlns:mc="http://schemas.openxmlformats.org/markup-compatibility/2006" xmlns:p14="http://schemas.microsoft.com/office/powerpoint/2010/main">
    <mc:Choice Requires="p14">
      <p:transition spd="slow" p14:dur="2000" advTm="25091"/>
    </mc:Choice>
    <mc:Fallback xmlns="">
      <p:transition spd="slow" advTm="25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par>
                                <p:cTn id="56" presetID="53" presetClass="entr" presetSubtype="16"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par>
                                <p:cTn id="66" presetID="53" presetClass="entr" presetSubtype="16"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inVertical)">
                                      <p:cBhvr>
                                        <p:cTn id="75" dur="500"/>
                                        <p:tgtEl>
                                          <p:spTgt spid="22"/>
                                        </p:tgtEl>
                                      </p:cBhvr>
                                    </p:animEffect>
                                  </p:childTnLst>
                                </p:cTn>
                              </p:par>
                              <p:par>
                                <p:cTn id="76" presetID="53" presetClass="entr" presetSubtype="16"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p:cTn id="78" dur="500" fill="hold"/>
                                        <p:tgtEl>
                                          <p:spTgt spid="24"/>
                                        </p:tgtEl>
                                        <p:attrNameLst>
                                          <p:attrName>ppt_w</p:attrName>
                                        </p:attrNameLst>
                                      </p:cBhvr>
                                      <p:tavLst>
                                        <p:tav tm="0">
                                          <p:val>
                                            <p:fltVal val="0"/>
                                          </p:val>
                                        </p:tav>
                                        <p:tav tm="100000">
                                          <p:val>
                                            <p:strVal val="#ppt_w"/>
                                          </p:val>
                                        </p:tav>
                                      </p:tavLst>
                                    </p:anim>
                                    <p:anim calcmode="lin" valueType="num">
                                      <p:cBhvr>
                                        <p:cTn id="79" dur="500" fill="hold"/>
                                        <p:tgtEl>
                                          <p:spTgt spid="24"/>
                                        </p:tgtEl>
                                        <p:attrNameLst>
                                          <p:attrName>ppt_h</p:attrName>
                                        </p:attrNameLst>
                                      </p:cBhvr>
                                      <p:tavLst>
                                        <p:tav tm="0">
                                          <p:val>
                                            <p:fltVal val="0"/>
                                          </p:val>
                                        </p:tav>
                                        <p:tav tm="100000">
                                          <p:val>
                                            <p:strVal val="#ppt_h"/>
                                          </p:val>
                                        </p:tav>
                                      </p:tavLst>
                                    </p:anim>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barn(inVertical)">
                                      <p:cBhvr>
                                        <p:cTn id="85" dur="500"/>
                                        <p:tgtEl>
                                          <p:spTgt spid="25"/>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barn(inVertical)">
                                      <p:cBhvr>
                                        <p:cTn id="90" dur="500"/>
                                        <p:tgtEl>
                                          <p:spTgt spid="23"/>
                                        </p:tgtEl>
                                      </p:cBhvr>
                                    </p:animEffect>
                                  </p:childTnLst>
                                </p:cTn>
                              </p:par>
                              <p:par>
                                <p:cTn id="91" presetID="53" presetClass="entr" presetSubtype="16" fill="hold" nodeType="with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6" fill="hold" display="0">
                  <p:stCondLst>
                    <p:cond delay="indefinite"/>
                  </p:stCondLst>
                  <p:endCondLst>
                    <p:cond evt="onStopAudio" delay="0">
                      <p:tgtEl>
                        <p:sldTgt/>
                      </p:tgtEl>
                    </p:cond>
                  </p:endCondLst>
                </p:cTn>
                <p:tgtEl>
                  <p:spTgt spid="3"/>
                </p:tgtEl>
              </p:cMediaNode>
            </p:audio>
          </p:childTnLst>
        </p:cTn>
      </p:par>
    </p:tnLst>
    <p:bldLst>
      <p:bldP spid="11" grpId="0" animBg="1"/>
      <p:bldP spid="12" grpId="0" animBg="1"/>
      <p:bldP spid="15" grpId="0" animBg="1"/>
      <p:bldP spid="22" grpId="0" animBg="1"/>
      <p:bldP spid="25"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HK" sz="2800" b="1" dirty="0">
                <a:solidFill>
                  <a:srgbClr val="FFFF00"/>
                </a:solidFill>
              </a:rPr>
              <a:t>3</a:t>
            </a:r>
            <a:r>
              <a:rPr lang="en-US" altLang="zh-HK" sz="2800" b="1" dirty="0" smtClean="0">
                <a:solidFill>
                  <a:srgbClr val="FFFF00"/>
                </a:solidFill>
              </a:rPr>
              <a:t>.  Development </a:t>
            </a:r>
            <a:r>
              <a:rPr lang="en-US" altLang="zh-HK" sz="2800" b="1" dirty="0">
                <a:solidFill>
                  <a:srgbClr val="FFFF00"/>
                </a:solidFill>
              </a:rPr>
              <a:t>Process</a:t>
            </a:r>
            <a:endParaRPr lang="zh-HK" altLang="en-US" sz="2800" b="1" dirty="0">
              <a:solidFill>
                <a:srgbClr val="FFFF00"/>
              </a:solidFill>
            </a:endParaRP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059832" y="1174882"/>
            <a:ext cx="2888121" cy="5134438"/>
          </a:xfrm>
        </p:spPr>
      </p:pic>
      <p:sp>
        <p:nvSpPr>
          <p:cNvPr id="5" name="TextBox 4"/>
          <p:cNvSpPr txBox="1"/>
          <p:nvPr/>
        </p:nvSpPr>
        <p:spPr>
          <a:xfrm>
            <a:off x="6091134" y="1988840"/>
            <a:ext cx="2471910" cy="2862322"/>
          </a:xfrm>
          <a:prstGeom prst="rect">
            <a:avLst/>
          </a:prstGeom>
          <a:noFill/>
          <a:ln>
            <a:solidFill>
              <a:schemeClr val="tx2"/>
            </a:solidFill>
          </a:ln>
        </p:spPr>
        <p:txBody>
          <a:bodyPr wrap="square" rtlCol="0">
            <a:spAutoFit/>
          </a:bodyPr>
          <a:lstStyle/>
          <a:p>
            <a:pPr algn="ctr"/>
            <a:r>
              <a:rPr lang="en-US" altLang="zh-HK" sz="2000" dirty="0">
                <a:solidFill>
                  <a:srgbClr val="FFFF00"/>
                </a:solidFill>
              </a:rPr>
              <a:t>Video for Assembly</a:t>
            </a:r>
            <a:endParaRPr lang="zh-HK" altLang="en-US" sz="2000" dirty="0">
              <a:solidFill>
                <a:srgbClr val="FFFF00"/>
              </a:solidFill>
            </a:endParaRPr>
          </a:p>
          <a:p>
            <a:pPr algn="ctr"/>
            <a:r>
              <a:rPr lang="en-US" altLang="zh-HK" sz="2000" dirty="0" smtClean="0">
                <a:solidFill>
                  <a:srgbClr val="FFFF00"/>
                </a:solidFill>
              </a:rPr>
              <a:t>Fast assembly - All the connections of “Chun </a:t>
            </a:r>
            <a:r>
              <a:rPr lang="en-US" altLang="zh-HK" sz="2000" dirty="0" err="1" smtClean="0">
                <a:solidFill>
                  <a:srgbClr val="FFFF00"/>
                </a:solidFill>
              </a:rPr>
              <a:t>Wo</a:t>
            </a:r>
            <a:r>
              <a:rPr lang="en-US" altLang="zh-HK" sz="2000" dirty="0" smtClean="0">
                <a:solidFill>
                  <a:srgbClr val="FFFF00"/>
                </a:solidFill>
              </a:rPr>
              <a:t> Probe” are made by bolt joints. The assembly duration is </a:t>
            </a:r>
          </a:p>
          <a:p>
            <a:pPr algn="ctr"/>
            <a:r>
              <a:rPr lang="en-US" altLang="zh-HK" sz="2000" dirty="0" smtClean="0">
                <a:solidFill>
                  <a:srgbClr val="FFFF00"/>
                </a:solidFill>
              </a:rPr>
              <a:t>only 10 </a:t>
            </a:r>
            <a:r>
              <a:rPr lang="en-US" altLang="zh-HK" sz="2000" dirty="0" err="1" smtClean="0">
                <a:solidFill>
                  <a:srgbClr val="FFFF00"/>
                </a:solidFill>
              </a:rPr>
              <a:t>mins</a:t>
            </a:r>
            <a:r>
              <a:rPr lang="en-US" altLang="zh-HK" sz="2000" dirty="0" smtClean="0">
                <a:solidFill>
                  <a:srgbClr val="FFFF00"/>
                </a:solidFill>
              </a:rPr>
              <a:t>.</a:t>
            </a:r>
            <a:endParaRPr lang="zh-HK" altLang="en-US" sz="2000" dirty="0">
              <a:solidFill>
                <a:srgbClr val="FFFF00"/>
              </a:solidFill>
            </a:endParaRPr>
          </a:p>
        </p:txBody>
      </p:sp>
      <p:pic>
        <p:nvPicPr>
          <p:cNvPr id="17" name="音訊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050114"/>
      </p:ext>
    </p:extLst>
  </p:cSld>
  <p:clrMapOvr>
    <a:masterClrMapping/>
  </p:clrMapOvr>
  <mc:AlternateContent xmlns:mc="http://schemas.openxmlformats.org/markup-compatibility/2006" xmlns:p14="http://schemas.microsoft.com/office/powerpoint/2010/main">
    <mc:Choice Requires="p14">
      <p:transition spd="slow" p14:dur="2000" advTm="11529"/>
    </mc:Choice>
    <mc:Fallback xmlns="">
      <p:transition spd="slow" advTm="1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19256" cy="850106"/>
          </a:xfrm>
        </p:spPr>
        <p:txBody>
          <a:bodyPr>
            <a:normAutofit/>
          </a:bodyPr>
          <a:lstStyle/>
          <a:p>
            <a:pPr algn="l"/>
            <a:r>
              <a:rPr lang="en-US" altLang="zh-HK" sz="2800" b="1" dirty="0">
                <a:solidFill>
                  <a:srgbClr val="FFFF00"/>
                </a:solidFill>
              </a:rPr>
              <a:t>3</a:t>
            </a:r>
            <a:r>
              <a:rPr lang="en-US" altLang="zh-HK" sz="2800" b="1" dirty="0" smtClean="0">
                <a:solidFill>
                  <a:srgbClr val="FFFF00"/>
                </a:solidFill>
              </a:rPr>
              <a:t>.  Development </a:t>
            </a:r>
            <a:r>
              <a:rPr lang="en-US" altLang="zh-HK" sz="2800" b="1" dirty="0">
                <a:solidFill>
                  <a:srgbClr val="FFFF00"/>
                </a:solidFill>
              </a:rPr>
              <a:t>Process</a:t>
            </a:r>
            <a:endParaRPr lang="en-US" sz="2800" b="1" dirty="0">
              <a:solidFill>
                <a:srgbClr val="FFFF00"/>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7784" y="1156589"/>
            <a:ext cx="2880320" cy="5138410"/>
          </a:xfrm>
          <a:prstGeom prst="rect">
            <a:avLst/>
          </a:prstGeom>
        </p:spPr>
      </p:pic>
      <p:sp>
        <p:nvSpPr>
          <p:cNvPr id="5" name="TextBox 4"/>
          <p:cNvSpPr txBox="1"/>
          <p:nvPr/>
        </p:nvSpPr>
        <p:spPr>
          <a:xfrm>
            <a:off x="6091134" y="2420888"/>
            <a:ext cx="1937250" cy="1169551"/>
          </a:xfrm>
          <a:prstGeom prst="rect">
            <a:avLst/>
          </a:prstGeom>
          <a:noFill/>
          <a:ln>
            <a:solidFill>
              <a:schemeClr val="tx2"/>
            </a:solidFill>
          </a:ln>
        </p:spPr>
        <p:txBody>
          <a:bodyPr wrap="square" rtlCol="0">
            <a:spAutoFit/>
          </a:bodyPr>
          <a:lstStyle/>
          <a:p>
            <a:pPr algn="ctr"/>
            <a:r>
              <a:rPr lang="en-US" altLang="zh-HK" sz="2800" dirty="0">
                <a:solidFill>
                  <a:srgbClr val="FFFF00"/>
                </a:solidFill>
              </a:rPr>
              <a:t>Video for Operation </a:t>
            </a:r>
            <a:endParaRPr lang="en-US" altLang="zh-HK" sz="2800" dirty="0" smtClean="0">
              <a:solidFill>
                <a:srgbClr val="FFFF00"/>
              </a:solidFill>
            </a:endParaRPr>
          </a:p>
          <a:p>
            <a:pPr algn="ctr"/>
            <a:endParaRPr lang="zh-HK" altLang="en-US" sz="1400" dirty="0">
              <a:solidFill>
                <a:srgbClr val="FFFF00"/>
              </a:solidFill>
            </a:endParaRPr>
          </a:p>
        </p:txBody>
      </p:sp>
      <p:pic>
        <p:nvPicPr>
          <p:cNvPr id="6" name="音訊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40404532"/>
      </p:ext>
    </p:extLst>
  </p:cSld>
  <p:clrMapOvr>
    <a:masterClrMapping/>
  </p:clrMapOvr>
  <mc:AlternateContent xmlns:mc="http://schemas.openxmlformats.org/markup-compatibility/2006" xmlns:p14="http://schemas.microsoft.com/office/powerpoint/2010/main">
    <mc:Choice Requires="p14">
      <p:transition spd="slow" p14:dur="2000" advTm="11056"/>
    </mc:Choice>
    <mc:Fallback xmlns="">
      <p:transition spd="slow" advTm="1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en-GB" altLang="zh-HK" sz="2800" b="1" dirty="0">
                <a:solidFill>
                  <a:srgbClr val="FFFF00"/>
                </a:solidFill>
              </a:rPr>
              <a:t>4. </a:t>
            </a:r>
            <a:r>
              <a:rPr lang="en-GB" altLang="zh-HK" sz="2800" b="1" dirty="0" smtClean="0">
                <a:solidFill>
                  <a:srgbClr val="FFFF00"/>
                </a:solidFill>
              </a:rPr>
              <a:t>Test Location </a:t>
            </a:r>
            <a:r>
              <a:rPr lang="en-GB" altLang="zh-HK" sz="2800" b="1" dirty="0">
                <a:solidFill>
                  <a:srgbClr val="FFFF00"/>
                </a:solidFill>
              </a:rPr>
              <a:t>and </a:t>
            </a:r>
            <a:r>
              <a:rPr lang="en-GB" altLang="zh-HK" sz="2800" b="1" dirty="0" smtClean="0">
                <a:solidFill>
                  <a:srgbClr val="FFFF00"/>
                </a:solidFill>
              </a:rPr>
              <a:t>Results</a:t>
            </a:r>
            <a:endParaRPr lang="en-GB" altLang="zh-HK" sz="2800" b="1" dirty="0">
              <a:solidFill>
                <a:srgbClr val="FFFF00"/>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pic>
        <p:nvPicPr>
          <p:cNvPr id="2049"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074888" y="-410592"/>
            <a:ext cx="4759325" cy="797401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3"/>
          <p:cNvSpPr>
            <a:spLocks noChangeArrowheads="1"/>
          </p:cNvSpPr>
          <p:nvPr/>
        </p:nvSpPr>
        <p:spPr bwMode="auto">
          <a:xfrm rot="16200000">
            <a:off x="5440859" y="2978652"/>
            <a:ext cx="285750" cy="2952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0">
            <a:solidFill>
              <a:srgbClr val="4BACC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HK" altLang="en-US"/>
          </a:p>
        </p:txBody>
      </p:sp>
      <p:sp>
        <p:nvSpPr>
          <p:cNvPr id="6" name="Text Box 4"/>
          <p:cNvSpPr txBox="1">
            <a:spLocks noChangeArrowheads="1"/>
          </p:cNvSpPr>
          <p:nvPr/>
        </p:nvSpPr>
        <p:spPr bwMode="auto">
          <a:xfrm rot="16200000">
            <a:off x="1837618" y="1129147"/>
            <a:ext cx="361954" cy="1650431"/>
          </a:xfrm>
          <a:prstGeom prst="rect">
            <a:avLst/>
          </a:prstGeom>
          <a:solidFill>
            <a:srgbClr val="FFFFFF"/>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HK" b="0" i="0" u="none" strike="noStrike" cap="none" normalizeH="0" baseline="0" dirty="0" smtClean="0">
                <a:ln>
                  <a:noFill/>
                </a:ln>
                <a:solidFill>
                  <a:schemeClr val="tx1"/>
                </a:solidFill>
                <a:effectLst/>
                <a:latin typeface="+mj-lt"/>
                <a:ea typeface="新細明體" pitchFamily="18" charset="-120"/>
                <a:cs typeface="新細明體" pitchFamily="18" charset="-120"/>
              </a:rPr>
              <a:t>Test Location</a:t>
            </a:r>
            <a:endParaRPr kumimoji="1" lang="zh-HK" altLang="zh-HK" b="0" i="0" u="none" strike="noStrike" cap="none" normalizeH="0" baseline="0" dirty="0" smtClean="0">
              <a:ln>
                <a:noFill/>
              </a:ln>
              <a:solidFill>
                <a:schemeClr val="tx1"/>
              </a:solidFill>
              <a:effectLst/>
              <a:latin typeface="+mj-lt"/>
              <a:ea typeface="新細明體" pitchFamily="18" charset="-120"/>
              <a:cs typeface="新細明體" pitchFamily="18" charset="-120"/>
            </a:endParaRPr>
          </a:p>
        </p:txBody>
      </p:sp>
      <p:sp>
        <p:nvSpPr>
          <p:cNvPr id="7" name="AutoShape 5"/>
          <p:cNvSpPr>
            <a:spLocks noChangeArrowheads="1"/>
          </p:cNvSpPr>
          <p:nvPr/>
        </p:nvSpPr>
        <p:spPr bwMode="auto">
          <a:xfrm rot="16200000">
            <a:off x="472306" y="2989907"/>
            <a:ext cx="285750" cy="2952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0">
            <a:solidFill>
              <a:srgbClr val="4BACC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HK" altLang="en-US"/>
          </a:p>
        </p:txBody>
      </p:sp>
      <p:sp>
        <p:nvSpPr>
          <p:cNvPr id="8" name="AutoShape 6"/>
          <p:cNvSpPr>
            <a:spLocks noChangeArrowheads="1"/>
          </p:cNvSpPr>
          <p:nvPr/>
        </p:nvSpPr>
        <p:spPr bwMode="auto">
          <a:xfrm rot="16200000">
            <a:off x="591043" y="1768625"/>
            <a:ext cx="285750" cy="2952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0">
            <a:solidFill>
              <a:srgbClr val="4BACC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HK" altLang="en-US"/>
          </a:p>
        </p:txBody>
      </p:sp>
      <p:sp>
        <p:nvSpPr>
          <p:cNvPr id="9" name="AutoShape 7"/>
          <p:cNvSpPr>
            <a:spLocks noChangeArrowheads="1"/>
          </p:cNvSpPr>
          <p:nvPr/>
        </p:nvSpPr>
        <p:spPr bwMode="auto">
          <a:xfrm rot="16200000">
            <a:off x="3568651" y="2899949"/>
            <a:ext cx="285750" cy="2952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0">
            <a:solidFill>
              <a:srgbClr val="4BACC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HK" altLang="en-US"/>
          </a:p>
        </p:txBody>
      </p:sp>
      <p:sp>
        <p:nvSpPr>
          <p:cNvPr id="10" name="Text Box 8"/>
          <p:cNvSpPr txBox="1">
            <a:spLocks noChangeArrowheads="1"/>
          </p:cNvSpPr>
          <p:nvPr/>
        </p:nvSpPr>
        <p:spPr bwMode="auto">
          <a:xfrm rot="16200000">
            <a:off x="1914177" y="1854348"/>
            <a:ext cx="363091" cy="1064122"/>
          </a:xfrm>
          <a:prstGeom prst="rect">
            <a:avLst/>
          </a:prstGeom>
          <a:solidFill>
            <a:srgbClr val="FFFFFF"/>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HK" i="0" u="none" strike="noStrike" cap="none" normalizeH="0" baseline="0" dirty="0" smtClean="0">
                <a:ln>
                  <a:noFill/>
                </a:ln>
                <a:solidFill>
                  <a:schemeClr val="tx1"/>
                </a:solidFill>
                <a:effectLst/>
                <a:latin typeface="+mj-lt"/>
                <a:ea typeface="新細明體" pitchFamily="18" charset="-120"/>
                <a:cs typeface="新細明體" pitchFamily="18" charset="-120"/>
              </a:rPr>
              <a:t>Test1</a:t>
            </a:r>
            <a:endParaRPr kumimoji="1" lang="zh-HK" altLang="zh-HK" sz="200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sp>
        <p:nvSpPr>
          <p:cNvPr id="12" name="Text Box 8"/>
          <p:cNvSpPr txBox="1">
            <a:spLocks noChangeArrowheads="1"/>
          </p:cNvSpPr>
          <p:nvPr/>
        </p:nvSpPr>
        <p:spPr bwMode="auto">
          <a:xfrm rot="16200000">
            <a:off x="4459013" y="2571873"/>
            <a:ext cx="438150" cy="845591"/>
          </a:xfrm>
          <a:prstGeom prst="rect">
            <a:avLst/>
          </a:prstGeom>
          <a:solidFill>
            <a:srgbClr val="FFFFFF"/>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HK" b="0" i="0" u="none" strike="noStrike" cap="none" normalizeH="0" baseline="0" dirty="0" smtClean="0">
                <a:ln>
                  <a:noFill/>
                </a:ln>
                <a:solidFill>
                  <a:schemeClr val="tx1"/>
                </a:solidFill>
                <a:effectLst/>
                <a:latin typeface="+mj-lt"/>
                <a:ea typeface="新細明體" pitchFamily="18" charset="-120"/>
                <a:cs typeface="新細明體" pitchFamily="18" charset="-120"/>
              </a:rPr>
              <a:t>Test2</a:t>
            </a:r>
            <a:endParaRPr kumimoji="1" lang="zh-HK" altLang="zh-HK" b="0" i="0" u="none" strike="noStrike" cap="none" normalizeH="0" baseline="0" dirty="0" smtClean="0">
              <a:ln>
                <a:noFill/>
              </a:ln>
              <a:solidFill>
                <a:schemeClr val="tx1"/>
              </a:solidFill>
              <a:effectLst/>
              <a:latin typeface="+mj-lt"/>
              <a:ea typeface="新細明體" pitchFamily="18" charset="-120"/>
              <a:cs typeface="新細明體" pitchFamily="18" charset="-120"/>
            </a:endParaRPr>
          </a:p>
        </p:txBody>
      </p:sp>
      <p:sp>
        <p:nvSpPr>
          <p:cNvPr id="13" name="Text Box 8"/>
          <p:cNvSpPr txBox="1">
            <a:spLocks noChangeArrowheads="1"/>
          </p:cNvSpPr>
          <p:nvPr/>
        </p:nvSpPr>
        <p:spPr bwMode="auto">
          <a:xfrm rot="16200000">
            <a:off x="6936710" y="1622774"/>
            <a:ext cx="438150" cy="1025127"/>
          </a:xfrm>
          <a:prstGeom prst="rect">
            <a:avLst/>
          </a:prstGeom>
          <a:solidFill>
            <a:srgbClr val="FFFFFF"/>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HK" b="0" i="0" u="none" strike="noStrike" cap="none" normalizeH="0" baseline="0" dirty="0" smtClean="0">
                <a:ln>
                  <a:noFill/>
                </a:ln>
                <a:solidFill>
                  <a:schemeClr val="tx1"/>
                </a:solidFill>
                <a:effectLst/>
                <a:latin typeface="+mj-lt"/>
                <a:ea typeface="新細明體" pitchFamily="18" charset="-120"/>
                <a:cs typeface="新細明體" pitchFamily="18" charset="-120"/>
              </a:rPr>
              <a:t>Test3</a:t>
            </a:r>
            <a:endParaRPr kumimoji="1" lang="zh-HK" altLang="zh-HK" b="0" i="0" u="none" strike="noStrike" cap="none" normalizeH="0" baseline="0" dirty="0" smtClean="0">
              <a:ln>
                <a:noFill/>
              </a:ln>
              <a:solidFill>
                <a:schemeClr val="tx1"/>
              </a:solidFill>
              <a:effectLst/>
              <a:latin typeface="+mj-lt"/>
              <a:ea typeface="新細明體" pitchFamily="18" charset="-120"/>
              <a:cs typeface="新細明體" pitchFamily="18" charset="-120"/>
            </a:endParaRPr>
          </a:p>
        </p:txBody>
      </p:sp>
      <p:pic>
        <p:nvPicPr>
          <p:cNvPr id="14"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193377" y="2627443"/>
            <a:ext cx="1722439" cy="3062114"/>
          </a:xfr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1526" y="3251223"/>
            <a:ext cx="1724570" cy="306590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93491" y="2386409"/>
            <a:ext cx="1808669" cy="3215412"/>
          </a:xfrm>
          <a:prstGeom prst="rect">
            <a:avLst/>
          </a:prstGeom>
        </p:spPr>
      </p:pic>
      <p:sp>
        <p:nvSpPr>
          <p:cNvPr id="11" name="TextBox 10"/>
          <p:cNvSpPr txBox="1"/>
          <p:nvPr/>
        </p:nvSpPr>
        <p:spPr>
          <a:xfrm>
            <a:off x="952984" y="5432858"/>
            <a:ext cx="2178856" cy="523220"/>
          </a:xfrm>
          <a:prstGeom prst="rect">
            <a:avLst/>
          </a:prstGeom>
          <a:solidFill>
            <a:schemeClr val="bg1"/>
          </a:solidFill>
          <a:ln>
            <a:solidFill>
              <a:schemeClr val="tx2"/>
            </a:solidFill>
          </a:ln>
        </p:spPr>
        <p:txBody>
          <a:bodyPr wrap="square" rtlCol="0">
            <a:spAutoFit/>
          </a:bodyPr>
          <a:lstStyle/>
          <a:p>
            <a:pPr algn="just"/>
            <a:r>
              <a:rPr lang="en-US" altLang="zh-HK" sz="1400" dirty="0"/>
              <a:t>common quick backfill/ compact method on site</a:t>
            </a:r>
            <a:endParaRPr lang="zh-HK" altLang="en-US" sz="1400" dirty="0"/>
          </a:p>
        </p:txBody>
      </p:sp>
      <p:sp>
        <p:nvSpPr>
          <p:cNvPr id="18" name="TextBox 17"/>
          <p:cNvSpPr txBox="1"/>
          <p:nvPr/>
        </p:nvSpPr>
        <p:spPr>
          <a:xfrm>
            <a:off x="3664989" y="5586746"/>
            <a:ext cx="1987131" cy="738664"/>
          </a:xfrm>
          <a:prstGeom prst="rect">
            <a:avLst/>
          </a:prstGeom>
          <a:solidFill>
            <a:schemeClr val="bg1"/>
          </a:solidFill>
          <a:ln>
            <a:solidFill>
              <a:schemeClr val="tx2"/>
            </a:solidFill>
          </a:ln>
        </p:spPr>
        <p:txBody>
          <a:bodyPr wrap="square" rtlCol="0">
            <a:spAutoFit/>
          </a:bodyPr>
          <a:lstStyle/>
          <a:p>
            <a:pPr algn="just"/>
            <a:r>
              <a:rPr lang="en-US" altLang="zh-HK" sz="1400" dirty="0"/>
              <a:t>Haul Road, heavy vehicles pass thought for 2 years</a:t>
            </a:r>
            <a:endParaRPr lang="zh-HK" altLang="en-US" sz="1400" dirty="0"/>
          </a:p>
        </p:txBody>
      </p:sp>
      <p:sp>
        <p:nvSpPr>
          <p:cNvPr id="19" name="TextBox 18"/>
          <p:cNvSpPr txBox="1"/>
          <p:nvPr/>
        </p:nvSpPr>
        <p:spPr>
          <a:xfrm>
            <a:off x="6189754" y="4632639"/>
            <a:ext cx="1987131" cy="954107"/>
          </a:xfrm>
          <a:prstGeom prst="rect">
            <a:avLst/>
          </a:prstGeom>
          <a:solidFill>
            <a:schemeClr val="bg1"/>
          </a:solidFill>
          <a:ln>
            <a:solidFill>
              <a:schemeClr val="tx2"/>
            </a:solidFill>
          </a:ln>
        </p:spPr>
        <p:txBody>
          <a:bodyPr wrap="square" rtlCol="0">
            <a:spAutoFit/>
          </a:bodyPr>
          <a:lstStyle/>
          <a:p>
            <a:pPr algn="just"/>
            <a:r>
              <a:rPr lang="en-US" altLang="zh-HK" sz="1400" dirty="0"/>
              <a:t>Haul Road, heavy vehicles pass thought for 2 years </a:t>
            </a:r>
            <a:r>
              <a:rPr lang="en-US" altLang="zh-HK" sz="1400" dirty="0" smtClean="0"/>
              <a:t> &amp; 400kPa </a:t>
            </a:r>
            <a:r>
              <a:rPr lang="en-US" altLang="zh-HK" sz="1400" dirty="0"/>
              <a:t>plate load test </a:t>
            </a:r>
            <a:r>
              <a:rPr lang="en-US" altLang="zh-HK" sz="1400" dirty="0" smtClean="0"/>
              <a:t>passed</a:t>
            </a:r>
            <a:endParaRPr lang="zh-HK" altLang="en-US" sz="1400" dirty="0"/>
          </a:p>
        </p:txBody>
      </p:sp>
      <p:cxnSp>
        <p:nvCxnSpPr>
          <p:cNvPr id="21" name="Straight Arrow Connector 20"/>
          <p:cNvCxnSpPr>
            <a:endCxn id="7" idx="4"/>
          </p:cNvCxnSpPr>
          <p:nvPr/>
        </p:nvCxnSpPr>
        <p:spPr>
          <a:xfrm flipH="1" flipV="1">
            <a:off x="762819" y="3137545"/>
            <a:ext cx="430559" cy="1892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866523" y="3047586"/>
            <a:ext cx="388769" cy="1846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731374" y="3126290"/>
            <a:ext cx="424802" cy="641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906893" y="1929923"/>
            <a:ext cx="2864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音訊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06439532"/>
      </p:ext>
    </p:extLst>
  </p:cSld>
  <p:clrMapOvr>
    <a:masterClrMapping/>
  </p:clrMapOvr>
  <mc:AlternateContent xmlns:mc="http://schemas.openxmlformats.org/markup-compatibility/2006" xmlns:p14="http://schemas.microsoft.com/office/powerpoint/2010/main">
    <mc:Choice Requires="p14">
      <p:transition spd="slow" p14:dur="2000" advTm="5134"/>
    </mc:Choice>
    <mc:Fallback xmlns="">
      <p:transition spd="slow" advTm="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0"/>
                </p:tgtEl>
              </p:cMediaNode>
            </p:audio>
          </p:childTnLst>
        </p:cTn>
      </p:par>
    </p:tnLst>
    <p:bldLst>
      <p:bldP spid="11" grpId="0" animBg="1"/>
      <p:bldP spid="18"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1.5|1.2|0.7|0.6|0.7|1.6|0.5|2.4|0.9|0.6|1.2|0.5|2.7|0.5|0.8|1|1|1.1|1.2|3.5|1"/>
</p:tagLst>
</file>

<file path=ppt/tags/tag2.xml><?xml version="1.0" encoding="utf-8"?>
<p:tagLst xmlns:a="http://schemas.openxmlformats.org/drawingml/2006/main" xmlns:r="http://schemas.openxmlformats.org/officeDocument/2006/relationships" xmlns:p="http://schemas.openxmlformats.org/presentationml/2006/main">
  <p:tag name="TIMING" val="|0.4|4|1.5|0.8|0.7|1.3|2.2|1|3.6|1.7|0.6|0.9|2.4|0.7"/>
</p:tagLst>
</file>

<file path=ppt/tags/tag3.xml><?xml version="1.0" encoding="utf-8"?>
<p:tagLst xmlns:a="http://schemas.openxmlformats.org/drawingml/2006/main" xmlns:r="http://schemas.openxmlformats.org/officeDocument/2006/relationships" xmlns:p="http://schemas.openxmlformats.org/presentationml/2006/main">
  <p:tag name="TIMING" val="|0.4|2.1"/>
</p:tagLst>
</file>

<file path=ppt/tags/tag4.xml><?xml version="1.0" encoding="utf-8"?>
<p:tagLst xmlns:a="http://schemas.openxmlformats.org/drawingml/2006/main" xmlns:r="http://schemas.openxmlformats.org/officeDocument/2006/relationships" xmlns:p="http://schemas.openxmlformats.org/presentationml/2006/main">
  <p:tag name="TIMING" val="|0.6|3.3"/>
</p:tagLst>
</file>

<file path=ppt/tags/tag5.xml><?xml version="1.0" encoding="utf-8"?>
<p:tagLst xmlns:a="http://schemas.openxmlformats.org/drawingml/2006/main" xmlns:r="http://schemas.openxmlformats.org/officeDocument/2006/relationships" xmlns:p="http://schemas.openxmlformats.org/presentationml/2006/main">
  <p:tag name="TIMING" val="|2.9|0.7|0.6"/>
</p:tagLst>
</file>

<file path=ppt/tags/tag6.xml><?xml version="1.0" encoding="utf-8"?>
<p:tagLst xmlns:a="http://schemas.openxmlformats.org/drawingml/2006/main" xmlns:r="http://schemas.openxmlformats.org/officeDocument/2006/relationships" xmlns:p="http://schemas.openxmlformats.org/presentationml/2006/main">
  <p:tag name="TIMING" val="|0.5|0.8|1.4"/>
</p:tagLst>
</file>

<file path=ppt/tags/tag7.xml><?xml version="1.0" encoding="utf-8"?>
<p:tagLst xmlns:a="http://schemas.openxmlformats.org/drawingml/2006/main" xmlns:r="http://schemas.openxmlformats.org/officeDocument/2006/relationships" xmlns:p="http://schemas.openxmlformats.org/presentationml/2006/main">
  <p:tag name="TIMING" val="|0.6|4.8|0.7|3.9|0.8|6.8|0.7|6.6|0.7|6.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9788</TotalTime>
  <Words>693</Words>
  <Application>Microsoft Office PowerPoint</Application>
  <PresentationFormat>如螢幕大小 (4:3)</PresentationFormat>
  <Paragraphs>76</Paragraphs>
  <Slides>13</Slides>
  <Notes>7</Notes>
  <HiddenSlides>0</HiddenSlides>
  <MMClips>13</MMClips>
  <ScaleCrop>false</ScaleCrop>
  <HeadingPairs>
    <vt:vector size="4" baseType="variant">
      <vt:variant>
        <vt:lpstr>佈景主題</vt:lpstr>
      </vt:variant>
      <vt:variant>
        <vt:i4>2</vt:i4>
      </vt:variant>
      <vt:variant>
        <vt:lpstr>投影片標題</vt:lpstr>
      </vt:variant>
      <vt:variant>
        <vt:i4>13</vt:i4>
      </vt:variant>
    </vt:vector>
  </HeadingPairs>
  <TitlesOfParts>
    <vt:vector size="15" baseType="lpstr">
      <vt:lpstr>Custom Design</vt:lpstr>
      <vt:lpstr>預設簡報設計</vt:lpstr>
      <vt:lpstr>Title:    Firm Ground Testing Device                         - Chun Wo Probe  Category: Safety Operational Device (Ref No.: C3-007) </vt:lpstr>
      <vt:lpstr>1. Introduction</vt:lpstr>
      <vt:lpstr>2. Chun Wo Probe Concept</vt:lpstr>
      <vt:lpstr>2. Chun Wo Probe Concept</vt:lpstr>
      <vt:lpstr>3. Development Process</vt:lpstr>
      <vt:lpstr>3.  Development Process</vt:lpstr>
      <vt:lpstr>3.  Development Process</vt:lpstr>
      <vt:lpstr>3.  Development Process</vt:lpstr>
      <vt:lpstr>4. Test Location and Results</vt:lpstr>
      <vt:lpstr>4. Test Location and Results</vt:lpstr>
      <vt:lpstr>4. Test Location and Results</vt:lpstr>
      <vt:lpstr>5. Graphical method of “Chun Wo Probe”</vt:lpstr>
      <vt:lpstr>Thank You</vt:lpstr>
    </vt:vector>
  </TitlesOfParts>
  <Company>Chunwo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william.luk</dc:creator>
  <cp:lastModifiedBy>Kuku Yuen</cp:lastModifiedBy>
  <cp:revision>483</cp:revision>
  <cp:lastPrinted>2014-05-12T08:25:44Z</cp:lastPrinted>
  <dcterms:created xsi:type="dcterms:W3CDTF">2011-03-01T08:07:34Z</dcterms:created>
  <dcterms:modified xsi:type="dcterms:W3CDTF">2015-04-17T09:31:12Z</dcterms:modified>
</cp:coreProperties>
</file>