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0" r:id="rId2"/>
    <p:sldId id="280" r:id="rId3"/>
    <p:sldId id="281" r:id="rId4"/>
    <p:sldId id="284" r:id="rId5"/>
    <p:sldId id="282" r:id="rId6"/>
    <p:sldId id="285" r:id="rId7"/>
    <p:sldId id="286" r:id="rId8"/>
    <p:sldId id="279" r:id="rId9"/>
  </p:sldIdLst>
  <p:sldSz cx="9144000" cy="6858000" type="screen4x3"/>
  <p:notesSz cx="6735763" cy="98663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A3"/>
    <a:srgbClr val="CC0000"/>
    <a:srgbClr val="005295"/>
    <a:srgbClr val="0D3F7E"/>
    <a:srgbClr val="CC3300"/>
    <a:srgbClr val="800000"/>
    <a:srgbClr val="A5002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6" autoAdjust="0"/>
    <p:restoredTop sz="68058" autoAdjust="0"/>
  </p:normalViewPr>
  <p:slideViewPr>
    <p:cSldViewPr snapToGrid="0" snapToObjects="1">
      <p:cViewPr>
        <p:scale>
          <a:sx n="75" d="100"/>
          <a:sy n="75" d="100"/>
        </p:scale>
        <p:origin x="-1392" y="-378"/>
      </p:cViewPr>
      <p:guideLst>
        <p:guide orient="horz" pos="4136"/>
        <p:guide pos="40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19" d="100"/>
          <a:sy n="119" d="100"/>
        </p:scale>
        <p:origin x="-3424" y="-104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41" cy="49365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98" y="0"/>
            <a:ext cx="2919441" cy="49365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6516DF0-6EFA-4AA5-98A2-DB0C475D16CC}" type="datetimeFigureOut">
              <a:rPr lang="zh-TW" altLang="en-US"/>
              <a:pPr>
                <a:defRPr/>
              </a:pPr>
              <a:t>2015/4/16</a:t>
            </a:fld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0976"/>
            <a:ext cx="2919441" cy="493653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98" y="9370976"/>
            <a:ext cx="2919441" cy="493653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BC119B5-D278-4667-AEEF-EA63CC0BD1B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7661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41" cy="49365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98" y="0"/>
            <a:ext cx="2919441" cy="49365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D75C419-AADD-4251-A2A0-FDB3D379E9F4}" type="datetimeFigureOut">
              <a:rPr lang="zh-TW" altLang="en-US"/>
              <a:pPr>
                <a:defRPr/>
              </a:pPr>
              <a:t>2015/4/16</a:t>
            </a:fld>
            <a:endParaRPr lang="en-US" altLang="zh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187" y="4687173"/>
            <a:ext cx="5387390" cy="443950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0976"/>
            <a:ext cx="2919441" cy="493653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98" y="9370976"/>
            <a:ext cx="2919441" cy="493653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3C1AE8A-4081-428B-AFD4-0B0B778BC61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30591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3ADDB4-9FD5-4BFA-B821-DFD9C96B82D8}" type="slidenum">
              <a:rPr lang="zh-TW" altLang="en-US" smtClean="0"/>
              <a:pPr/>
              <a:t>1</a:t>
            </a:fld>
            <a:endParaRPr lang="en-US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D3F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0064A3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10" descr="crescent white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315"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11"/>
          <p:cNvCxnSpPr/>
          <p:nvPr userDrawn="1"/>
        </p:nvCxnSpPr>
        <p:spPr>
          <a:xfrm>
            <a:off x="744538" y="1504950"/>
            <a:ext cx="4437062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7117_ZeroHarmLogo_LM_White_CMYK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888" y="4675188"/>
            <a:ext cx="2632075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GammonLogo-E(RGB)-[Converte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26213" y="1439863"/>
            <a:ext cx="2368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1181" y="1798165"/>
            <a:ext cx="4945676" cy="1182631"/>
          </a:xfrm>
          <a:prstGeom prst="rect">
            <a:avLst/>
          </a:prstGeom>
        </p:spPr>
        <p:txBody>
          <a:bodyPr lIns="0" rIns="0" anchor="t">
            <a:spAutoFit/>
          </a:bodyPr>
          <a:lstStyle>
            <a:lvl1pPr algn="l">
              <a:lnSpc>
                <a:spcPct val="90000"/>
              </a:lnSpc>
              <a:defRPr sz="3800" b="1">
                <a:solidFill>
                  <a:srgbClr val="FAB71C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3924" y="2981511"/>
            <a:ext cx="3901149" cy="486287"/>
          </a:xfrm>
        </p:spPr>
        <p:txBody>
          <a:bodyPr lIns="0">
            <a:spAutoFit/>
          </a:bodyPr>
          <a:lstStyle>
            <a:lvl1pPr marL="0" indent="0" algn="l">
              <a:buNone/>
              <a:defRPr sz="2400" b="1">
                <a:solidFill>
                  <a:srgbClr val="8AACD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954" y="155805"/>
            <a:ext cx="4881332" cy="142603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62939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r">
              <a:defRPr/>
            </a:pPr>
            <a:fld id="{03C2A18E-1C41-4705-BB55-1A99E90FD897}" type="slidenum">
              <a:rPr lang="zh-TW" altLang="en-US" smtClean="0"/>
              <a:pPr algn="r"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954" y="155805"/>
            <a:ext cx="4881332" cy="142603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196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r">
              <a:defRPr/>
            </a:pPr>
            <a:fld id="{03C2A18E-1C41-4705-BB55-1A99E90FD897}" type="slidenum">
              <a:rPr lang="zh-TW" altLang="en-US" smtClean="0"/>
              <a:pPr algn="r"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r">
              <a:defRPr/>
            </a:pPr>
            <a:fld id="{03C2A18E-1C41-4705-BB55-1A99E90FD897}" type="slidenum">
              <a:rPr lang="zh-TW" altLang="en-US" smtClean="0"/>
              <a:pPr algn="r"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r">
              <a:defRPr/>
            </a:pPr>
            <a:fld id="{03C2A18E-1C41-4705-BB55-1A99E90FD897}" type="slidenum">
              <a:rPr lang="zh-TW" altLang="en-US" smtClean="0"/>
              <a:pPr algn="r"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DBE3F0"/>
              </a:gs>
              <a:gs pos="100000">
                <a:schemeClr val="bg1"/>
              </a:gs>
            </a:gsLst>
            <a:lin ang="150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0064A3"/>
              </a:solidFill>
              <a:cs typeface="Arial" charset="0"/>
            </a:endParaRPr>
          </a:p>
        </p:txBody>
      </p:sp>
      <p:pic>
        <p:nvPicPr>
          <p:cNvPr id="1027" name="Picture 14" descr="crescent white.emf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313"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6113" y="1984375"/>
            <a:ext cx="55435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45720" rIns="108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altLang="zh-TW" smtClean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54063" y="1778000"/>
            <a:ext cx="4805362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0" name="Title Placeholder 5"/>
          <p:cNvSpPr>
            <a:spLocks noGrp="1"/>
          </p:cNvSpPr>
          <p:nvPr>
            <p:ph type="title"/>
          </p:nvPr>
        </p:nvSpPr>
        <p:spPr bwMode="auto">
          <a:xfrm>
            <a:off x="646113" y="434975"/>
            <a:ext cx="49133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IQUIS ADIPISIM QUATUE VENIAT. PAT, VER IRILLAMCON HENIBH ELENIAT. CONSECTE ETUMSANDRE MOD DIGNA FACCUMMY NISL ULPUT NIM DOLOBOREM ESEQUAMET VEL DOLESSEQUISI TAT LOBORE CONSECTE DUISISC ILISMOD MODION</a:t>
            </a:r>
            <a:endParaRPr lang="en-US" altLang="zh-TW" smtClean="0"/>
          </a:p>
        </p:txBody>
      </p:sp>
      <p:pic>
        <p:nvPicPr>
          <p:cNvPr id="1031" name="Picture 18" descr="logo-on-white.jp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6831013" y="1284288"/>
            <a:ext cx="1973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010400" y="65055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r">
              <a:defRPr/>
            </a:pPr>
            <a:fld id="{03C2A18E-1C41-4705-BB55-1A99E90FD897}" type="slidenum">
              <a:rPr lang="zh-TW" altLang="en-US" smtClean="0"/>
              <a:pPr algn="r"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3" r:id="rId2"/>
    <p:sldLayoutId id="2147483656" r:id="rId3"/>
    <p:sldLayoutId id="2147483657" r:id="rId4"/>
    <p:sldLayoutId id="2147483654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lang="en-US" sz="1600" b="1" kern="1200">
          <a:solidFill>
            <a:srgbClr val="0064A3"/>
          </a:solidFill>
          <a:latin typeface="Arial Narrow Bold"/>
          <a:ea typeface="Arial Narrow Bold" pitchFamily="34" charset="0"/>
          <a:cs typeface="Arial Narrow Bold"/>
        </a:defRPr>
      </a:lvl1pPr>
      <a:lvl2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600" b="1">
          <a:solidFill>
            <a:srgbClr val="0064A3"/>
          </a:solidFill>
          <a:latin typeface="Arial Narrow Bold" pitchFamily="34" charset="0"/>
          <a:ea typeface="Arial Narrow Bold" pitchFamily="34" charset="0"/>
          <a:cs typeface="Arial Narrow Bold" pitchFamily="34" charset="0"/>
        </a:defRPr>
      </a:lvl2pPr>
      <a:lvl3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600" b="1">
          <a:solidFill>
            <a:srgbClr val="0064A3"/>
          </a:solidFill>
          <a:latin typeface="Arial Narrow Bold" pitchFamily="34" charset="0"/>
          <a:ea typeface="Arial Narrow Bold" pitchFamily="34" charset="0"/>
          <a:cs typeface="Arial Narrow Bold" pitchFamily="34" charset="0"/>
        </a:defRPr>
      </a:lvl3pPr>
      <a:lvl4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600" b="1">
          <a:solidFill>
            <a:srgbClr val="0064A3"/>
          </a:solidFill>
          <a:latin typeface="Arial Narrow Bold" pitchFamily="34" charset="0"/>
          <a:ea typeface="Arial Narrow Bold" pitchFamily="34" charset="0"/>
          <a:cs typeface="Arial Narrow Bold" pitchFamily="34" charset="0"/>
        </a:defRPr>
      </a:lvl4pPr>
      <a:lvl5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600" b="1">
          <a:solidFill>
            <a:srgbClr val="0064A3"/>
          </a:solidFill>
          <a:latin typeface="Arial Narrow Bold" pitchFamily="34" charset="0"/>
          <a:ea typeface="Arial Narrow Bold" pitchFamily="34" charset="0"/>
          <a:cs typeface="Arial Narrow Bold" pitchFamily="34" charset="0"/>
        </a:defRPr>
      </a:lvl5pPr>
      <a:lvl6pPr marL="4572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1600" b="1">
          <a:solidFill>
            <a:srgbClr val="0064A3"/>
          </a:solidFill>
          <a:latin typeface="Arial Narrow Bold" pitchFamily="34" charset="0"/>
        </a:defRPr>
      </a:lvl6pPr>
      <a:lvl7pPr marL="9144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1600" b="1">
          <a:solidFill>
            <a:srgbClr val="0064A3"/>
          </a:solidFill>
          <a:latin typeface="Arial Narrow Bold" pitchFamily="34" charset="0"/>
        </a:defRPr>
      </a:lvl7pPr>
      <a:lvl8pPr marL="13716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1600" b="1">
          <a:solidFill>
            <a:srgbClr val="0064A3"/>
          </a:solidFill>
          <a:latin typeface="Arial Narrow Bold" pitchFamily="34" charset="0"/>
        </a:defRPr>
      </a:lvl8pPr>
      <a:lvl9pPr marL="18288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1600" b="1">
          <a:solidFill>
            <a:srgbClr val="0064A3"/>
          </a:solidFill>
          <a:latin typeface="Arial Narrow Bold" pitchFamily="34" charset="0"/>
        </a:defRPr>
      </a:lvl9pPr>
    </p:titleStyle>
    <p:bodyStyle>
      <a:lvl1pPr marL="177800" indent="-177800" algn="l" defTabSz="457200" rtl="0" eaLnBrk="0" fontAlgn="base" hangingPunct="0">
        <a:lnSpc>
          <a:spcPct val="108000"/>
        </a:lnSpc>
        <a:spcBef>
          <a:spcPct val="20000"/>
        </a:spcBef>
        <a:spcAft>
          <a:spcPct val="0"/>
        </a:spcAft>
        <a:buClr>
          <a:srgbClr val="FAB71C"/>
        </a:buClr>
        <a:buSzPct val="143000"/>
        <a:buFont typeface="Arial" charset="0"/>
        <a:buChar char="•"/>
        <a:defRPr kern="1200">
          <a:solidFill>
            <a:srgbClr val="535249"/>
          </a:solidFill>
          <a:latin typeface="Arial Narrow"/>
          <a:ea typeface="Arial Narrow" pitchFamily="34" charset="0"/>
          <a:cs typeface="Arial Narrow"/>
        </a:defRPr>
      </a:lvl1pPr>
      <a:lvl2pPr marL="361950" indent="-184150" algn="l" defTabSz="457200" rtl="0" eaLnBrk="0" fontAlgn="base" hangingPunct="0">
        <a:lnSpc>
          <a:spcPct val="108000"/>
        </a:lnSpc>
        <a:spcBef>
          <a:spcPct val="20000"/>
        </a:spcBef>
        <a:spcAft>
          <a:spcPct val="0"/>
        </a:spcAft>
        <a:buClr>
          <a:srgbClr val="FAB71C"/>
        </a:buClr>
        <a:buSzPct val="143000"/>
        <a:buFont typeface="Arial" charset="0"/>
        <a:buChar char="•"/>
        <a:defRPr kern="1200">
          <a:solidFill>
            <a:srgbClr val="535249"/>
          </a:solidFill>
          <a:latin typeface="Arial Narrow"/>
          <a:ea typeface="Arial Narrow" pitchFamily="34" charset="0"/>
          <a:cs typeface="Arial Narrow"/>
        </a:defRPr>
      </a:lvl2pPr>
      <a:lvl3pPr marL="539750" indent="-177800" algn="l" defTabSz="457200" rtl="0" eaLnBrk="0" fontAlgn="base" hangingPunct="0">
        <a:lnSpc>
          <a:spcPct val="108000"/>
        </a:lnSpc>
        <a:spcBef>
          <a:spcPct val="20000"/>
        </a:spcBef>
        <a:spcAft>
          <a:spcPct val="0"/>
        </a:spcAft>
        <a:buClr>
          <a:srgbClr val="FAB71C"/>
        </a:buClr>
        <a:buSzPct val="143000"/>
        <a:buFont typeface="Arial" charset="0"/>
        <a:buChar char="•"/>
        <a:defRPr kern="1200">
          <a:solidFill>
            <a:srgbClr val="535249"/>
          </a:solidFill>
          <a:latin typeface="Arial Narrow"/>
          <a:ea typeface="Arial Narrow" pitchFamily="34" charset="0"/>
          <a:cs typeface="Arial Narrow"/>
        </a:defRPr>
      </a:lvl3pPr>
      <a:lvl4pPr marL="715963" indent="-176213" algn="l" defTabSz="457200" rtl="0" eaLnBrk="0" fontAlgn="base" hangingPunct="0">
        <a:lnSpc>
          <a:spcPct val="108000"/>
        </a:lnSpc>
        <a:spcBef>
          <a:spcPct val="20000"/>
        </a:spcBef>
        <a:spcAft>
          <a:spcPct val="0"/>
        </a:spcAft>
        <a:buClr>
          <a:srgbClr val="FAB71C"/>
        </a:buClr>
        <a:buSzPct val="143000"/>
        <a:buFont typeface="Arial" charset="0"/>
        <a:buChar char="•"/>
        <a:defRPr kern="1200">
          <a:solidFill>
            <a:srgbClr val="535249"/>
          </a:solidFill>
          <a:latin typeface="Arial Narrow"/>
          <a:ea typeface="Arial Narrow" pitchFamily="34" charset="0"/>
          <a:cs typeface="Arial Narrow"/>
        </a:defRPr>
      </a:lvl4pPr>
      <a:lvl5pPr marL="893763" indent="-177800" algn="l" defTabSz="457200" rtl="0" eaLnBrk="0" fontAlgn="base" hangingPunct="0">
        <a:lnSpc>
          <a:spcPct val="108000"/>
        </a:lnSpc>
        <a:spcBef>
          <a:spcPct val="20000"/>
        </a:spcBef>
        <a:spcAft>
          <a:spcPct val="0"/>
        </a:spcAft>
        <a:buClr>
          <a:srgbClr val="FAB71C"/>
        </a:buClr>
        <a:buSzPct val="143000"/>
        <a:buFont typeface="Arial" charset="0"/>
        <a:buChar char="•"/>
        <a:defRPr kern="1200">
          <a:solidFill>
            <a:srgbClr val="535249"/>
          </a:solidFill>
          <a:latin typeface="Arial Narrow"/>
          <a:ea typeface="Arial Narrow" pitchFamily="34" charset="0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ctrTitle"/>
          </p:nvPr>
        </p:nvSpPr>
        <p:spPr>
          <a:xfrm>
            <a:off x="744539" y="1798638"/>
            <a:ext cx="5561012" cy="4136517"/>
          </a:xfrm>
        </p:spPr>
        <p:txBody>
          <a:bodyPr/>
          <a:lstStyle/>
          <a:p>
            <a:r>
              <a:rPr lang="en-US" sz="2800" dirty="0" smtClean="0"/>
              <a:t>Innovative </a:t>
            </a:r>
            <a:r>
              <a:rPr lang="en-US" sz="2800" dirty="0"/>
              <a:t>Safety Initiative Award </a:t>
            </a:r>
            <a:r>
              <a:rPr lang="en-US" sz="2800" dirty="0" smtClean="0"/>
              <a:t>2015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400" dirty="0"/>
              <a:t>Safety Operational Device</a:t>
            </a:r>
            <a:br>
              <a:rPr lang="en-US" sz="2400" dirty="0"/>
            </a:br>
            <a:r>
              <a:rPr lang="en-US" sz="2400" dirty="0"/>
              <a:t>Material Hoist Supplementary </a:t>
            </a:r>
            <a:r>
              <a:rPr lang="en-US" sz="2400" dirty="0" smtClean="0"/>
              <a:t>Lock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altLang="zh-TW" sz="2800" dirty="0" smtClean="0">
                <a:latin typeface="Arial" charset="0"/>
                <a:ea typeface="新細明體" pitchFamily="18" charset="-120"/>
                <a:cs typeface="Arial" charset="0"/>
              </a:rPr>
              <a:t/>
            </a:r>
            <a:br>
              <a:rPr lang="en-US" altLang="zh-TW" sz="2800" dirty="0" smtClean="0">
                <a:latin typeface="Arial" charset="0"/>
                <a:ea typeface="新細明體" pitchFamily="18" charset="-120"/>
                <a:cs typeface="Arial" charset="0"/>
              </a:rPr>
            </a:br>
            <a:r>
              <a:rPr lang="en-US" altLang="zh-TW" sz="2800" dirty="0" smtClean="0">
                <a:latin typeface="Arial" charset="0"/>
                <a:ea typeface="新細明體" pitchFamily="18" charset="-120"/>
                <a:cs typeface="Arial" charset="0"/>
              </a:rPr>
              <a:t/>
            </a:r>
            <a:br>
              <a:rPr lang="en-US" altLang="zh-TW" sz="2800" dirty="0" smtClean="0">
                <a:latin typeface="Arial" charset="0"/>
                <a:ea typeface="新細明體" pitchFamily="18" charset="-120"/>
                <a:cs typeface="Arial" charset="0"/>
              </a:rPr>
            </a:br>
            <a:endParaRPr lang="zh-TW" altLang="en-US" sz="2400" dirty="0" smtClean="0">
              <a:latin typeface="Arial" charset="0"/>
              <a:ea typeface="新細明體" pitchFamily="18" charset="-120"/>
              <a:cs typeface="Arial" charset="0"/>
            </a:endParaRPr>
          </a:p>
        </p:txBody>
      </p:sp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744538" y="1149350"/>
            <a:ext cx="2133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TW" sz="1600" b="1" dirty="0" smtClean="0">
                <a:solidFill>
                  <a:srgbClr val="8AACD2"/>
                </a:solidFill>
                <a:latin typeface="Arial Narrow Bold" pitchFamily="34" charset="0"/>
              </a:rPr>
              <a:t>14 April 2015</a:t>
            </a:r>
            <a:endParaRPr lang="en-US" altLang="zh-TW" b="1" dirty="0">
              <a:solidFill>
                <a:srgbClr val="8AACD2"/>
              </a:solidFill>
              <a:latin typeface="Arial Narrow Bol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582988" y="6211669"/>
            <a:ext cx="55610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800" b="1" kern="1200">
                <a:solidFill>
                  <a:srgbClr val="FAB71C"/>
                </a:solidFill>
                <a:latin typeface="Arial"/>
                <a:ea typeface="Arial Narrow Bold" pitchFamily="34" charset="0"/>
                <a:cs typeface="Arial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64A3"/>
                </a:solidFill>
                <a:latin typeface="Arial Narrow Bold" pitchFamily="34" charset="0"/>
                <a:ea typeface="Arial Narrow Bold" pitchFamily="34" charset="0"/>
                <a:cs typeface="Arial Narrow Bold" pitchFamily="34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64A3"/>
                </a:solidFill>
                <a:latin typeface="Arial Narrow Bold" pitchFamily="34" charset="0"/>
                <a:ea typeface="Arial Narrow Bold" pitchFamily="34" charset="0"/>
                <a:cs typeface="Arial Narrow Bold" pitchFamily="34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64A3"/>
                </a:solidFill>
                <a:latin typeface="Arial Narrow Bold" pitchFamily="34" charset="0"/>
                <a:ea typeface="Arial Narrow Bold" pitchFamily="34" charset="0"/>
                <a:cs typeface="Arial Narrow Bold" pitchFamily="34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64A3"/>
                </a:solidFill>
                <a:latin typeface="Arial Narrow Bold" pitchFamily="34" charset="0"/>
                <a:ea typeface="Arial Narrow Bold" pitchFamily="34" charset="0"/>
                <a:cs typeface="Arial Narrow Bold" pitchFamily="34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64A3"/>
                </a:solidFill>
                <a:latin typeface="Arial Narrow Bold" pitchFamily="34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64A3"/>
                </a:solidFill>
                <a:latin typeface="Arial Narrow Bold" pitchFamily="34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64A3"/>
                </a:solidFill>
                <a:latin typeface="Arial Narrow Bold" pitchFamily="34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64A3"/>
                </a:solidFill>
                <a:latin typeface="Arial Narrow Bold" pitchFamily="34" charset="0"/>
              </a:defRPr>
            </a:lvl9pPr>
          </a:lstStyle>
          <a:p>
            <a:pPr algn="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Gammon Engineering &amp; Construction Company Limited</a:t>
            </a:r>
          </a:p>
          <a:p>
            <a:pPr algn="r"/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新細明體" pitchFamily="18" charset="-120"/>
                <a:cs typeface="Arial" charset="0"/>
              </a:rPr>
              <a:t>J3508 – Redevelopment of Shanghai Commercial Bank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2" y="1984375"/>
            <a:ext cx="8027987" cy="4114800"/>
          </a:xfrm>
        </p:spPr>
        <p:txBody>
          <a:bodyPr/>
          <a:lstStyle/>
          <a:p>
            <a:pPr algn="just"/>
            <a:r>
              <a:rPr lang="en-US" dirty="0" smtClean="0"/>
              <a:t>Analysis of the past accident related to the use of material hoist is due to:</a:t>
            </a:r>
          </a:p>
          <a:p>
            <a:pPr lvl="2" algn="just"/>
            <a:r>
              <a:rPr lang="en-US" dirty="0" smtClean="0"/>
              <a:t>Rendering of the interlocking guard</a:t>
            </a:r>
          </a:p>
          <a:p>
            <a:pPr lvl="2" algn="just"/>
            <a:r>
              <a:rPr lang="en-US" dirty="0" smtClean="0"/>
              <a:t>Person fell into the </a:t>
            </a:r>
            <a:r>
              <a:rPr lang="en-US" dirty="0" err="1" smtClean="0"/>
              <a:t>hoistway</a:t>
            </a:r>
            <a:r>
              <a:rPr lang="en-US" dirty="0" smtClean="0"/>
              <a:t> as interlocking guard in a well function situation</a:t>
            </a:r>
          </a:p>
          <a:p>
            <a:pPr lvl="2" algn="just"/>
            <a:endParaRPr lang="en-US" dirty="0"/>
          </a:p>
          <a:p>
            <a:pPr algn="just"/>
            <a:r>
              <a:rPr lang="en-US" dirty="0" smtClean="0"/>
              <a:t>Contractors with difficulties to further reduce the risk of using material hoist because of:</a:t>
            </a:r>
          </a:p>
          <a:p>
            <a:pPr lvl="2" algn="just"/>
            <a:r>
              <a:rPr lang="en-US" dirty="0" smtClean="0"/>
              <a:t>Using rental material hoist – implication may caused during return of hoist</a:t>
            </a:r>
          </a:p>
          <a:p>
            <a:pPr lvl="2" algn="just"/>
            <a:r>
              <a:rPr lang="en-US" dirty="0" smtClean="0"/>
              <a:t>Afraid of large investment cost for enhancement installation</a:t>
            </a:r>
          </a:p>
          <a:p>
            <a:pPr lvl="2" algn="just"/>
            <a:r>
              <a:rPr lang="en-US" dirty="0" smtClean="0"/>
              <a:t>Lack of skilled and experienced technician for enhancement installation</a:t>
            </a:r>
          </a:p>
          <a:p>
            <a:pPr lvl="2" algn="just"/>
            <a:endParaRPr lang="en-US" dirty="0"/>
          </a:p>
          <a:p>
            <a:pPr algn="just"/>
            <a:r>
              <a:rPr lang="en-US" dirty="0" smtClean="0"/>
              <a:t>The supplementary lock designed is trying to resolve the above </a:t>
            </a:r>
            <a:r>
              <a:rPr lang="en-US" dirty="0" smtClean="0"/>
              <a:t>problems in which the hoist skip can only to open when the skip is at the same level of the landing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03C2A18E-1C41-4705-BB55-1A99E90FD897}" type="slidenum">
              <a:rPr lang="zh-TW" altLang="en-US" smtClean="0"/>
              <a:pPr algn="r">
                <a:defRPr/>
              </a:pPr>
              <a:t>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0202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</a:t>
            </a:r>
            <a:br>
              <a:rPr lang="en-US" dirty="0" smtClean="0"/>
            </a:br>
            <a:r>
              <a:rPr lang="en-US" dirty="0" smtClean="0"/>
              <a:t>Material Hoist Supplementary Lock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03C2A18E-1C41-4705-BB55-1A99E90FD897}" type="slidenum">
              <a:rPr lang="zh-TW" altLang="en-US" smtClean="0"/>
              <a:pPr algn="r">
                <a:defRPr/>
              </a:pPr>
              <a:t>3</a:t>
            </a:fld>
            <a:endParaRPr lang="en-US" altLang="zh-TW" dirty="0"/>
          </a:p>
        </p:txBody>
      </p:sp>
      <p:grpSp>
        <p:nvGrpSpPr>
          <p:cNvPr id="5" name="Group 4"/>
          <p:cNvGrpSpPr/>
          <p:nvPr/>
        </p:nvGrpSpPr>
        <p:grpSpPr>
          <a:xfrm>
            <a:off x="1464468" y="2320448"/>
            <a:ext cx="4419600" cy="3515042"/>
            <a:chOff x="685800" y="914400"/>
            <a:chExt cx="4419600" cy="3515042"/>
          </a:xfrm>
        </p:grpSpPr>
        <p:sp>
          <p:nvSpPr>
            <p:cNvPr id="6" name="Rectangle 5"/>
            <p:cNvSpPr/>
            <p:nvPr/>
          </p:nvSpPr>
          <p:spPr>
            <a:xfrm>
              <a:off x="2578896" y="2376169"/>
              <a:ext cx="80962" cy="381000"/>
            </a:xfrm>
            <a:prstGeom prst="rect">
              <a:avLst/>
            </a:prstGeom>
            <a:solidFill>
              <a:srgbClr val="33CC33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arallelogram 6"/>
            <p:cNvSpPr/>
            <p:nvPr/>
          </p:nvSpPr>
          <p:spPr>
            <a:xfrm>
              <a:off x="2373630" y="3657600"/>
              <a:ext cx="2731770" cy="632460"/>
            </a:xfrm>
            <a:prstGeom prst="parallelogram">
              <a:avLst>
                <a:gd name="adj" fmla="val 70000"/>
              </a:avLst>
            </a:prstGeom>
            <a:noFill/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819400" y="914400"/>
              <a:ext cx="0" cy="2743200"/>
            </a:xfrm>
            <a:prstGeom prst="line">
              <a:avLst/>
            </a:prstGeom>
            <a:ln w="63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105400" y="914400"/>
              <a:ext cx="0" cy="2743200"/>
            </a:xfrm>
            <a:prstGeom prst="line">
              <a:avLst/>
            </a:prstGeom>
            <a:ln w="63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286000" y="1686242"/>
              <a:ext cx="0" cy="274320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0" y="1676400"/>
              <a:ext cx="0" cy="274320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arallelogram 11"/>
            <p:cNvSpPr/>
            <p:nvPr/>
          </p:nvSpPr>
          <p:spPr>
            <a:xfrm>
              <a:off x="2373630" y="914400"/>
              <a:ext cx="2731770" cy="632460"/>
            </a:xfrm>
            <a:prstGeom prst="parallelogram">
              <a:avLst>
                <a:gd name="adj" fmla="val 70000"/>
              </a:avLst>
            </a:prstGeom>
            <a:noFill/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5800" y="2414269"/>
              <a:ext cx="527050" cy="292100"/>
            </a:xfrm>
            <a:prstGeom prst="rect">
              <a:avLst/>
            </a:prstGeom>
            <a:solidFill>
              <a:srgbClr val="33CC33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3"/>
              <a:endCxn id="6" idx="1"/>
            </p:cNvCxnSpPr>
            <p:nvPr/>
          </p:nvCxnSpPr>
          <p:spPr>
            <a:xfrm>
              <a:off x="1212850" y="2560319"/>
              <a:ext cx="1366046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877502" y="1686242"/>
              <a:ext cx="495300" cy="129540"/>
            </a:xfrm>
            <a:prstGeom prst="rect">
              <a:avLst/>
            </a:prstGeom>
            <a:solidFill>
              <a:srgbClr val="33CC33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81400" y="1686242"/>
              <a:ext cx="495300" cy="129540"/>
            </a:xfrm>
            <a:prstGeom prst="rect">
              <a:avLst/>
            </a:prstGeom>
            <a:solidFill>
              <a:srgbClr val="33CC33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381250" y="1718628"/>
              <a:ext cx="5067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381250" y="1357472"/>
              <a:ext cx="219075" cy="3611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6" idx="0"/>
            </p:cNvCxnSpPr>
            <p:nvPr/>
          </p:nvCxnSpPr>
          <p:spPr>
            <a:xfrm flipH="1" flipV="1">
              <a:off x="2600325" y="1357472"/>
              <a:ext cx="19052" cy="10186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6" idx="1"/>
            </p:cNvCxnSpPr>
            <p:nvPr/>
          </p:nvCxnSpPr>
          <p:spPr>
            <a:xfrm>
              <a:off x="3383280" y="1751012"/>
              <a:ext cx="1981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482340" y="1676400"/>
              <a:ext cx="0" cy="274320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3177540" y="2627311"/>
              <a:ext cx="205740" cy="211773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2" idx="3"/>
            </p:cNvCxnSpPr>
            <p:nvPr/>
          </p:nvCxnSpPr>
          <p:spPr>
            <a:xfrm>
              <a:off x="3383280" y="2733198"/>
              <a:ext cx="5029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739515" y="2733198"/>
              <a:ext cx="0" cy="15033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590925" y="2658030"/>
              <a:ext cx="0" cy="15033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787140" y="2733198"/>
              <a:ext cx="0" cy="15033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3739515" y="2883534"/>
              <a:ext cx="4762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3739515" y="2808366"/>
              <a:ext cx="47625" cy="205662"/>
            </a:xfrm>
            <a:prstGeom prst="ellipse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688080" y="2941320"/>
              <a:ext cx="150494" cy="145416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2286000" y="1676400"/>
              <a:ext cx="2286000" cy="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648200" y="1558925"/>
              <a:ext cx="0" cy="2723872"/>
            </a:xfrm>
            <a:prstGeom prst="line">
              <a:avLst/>
            </a:prstGeom>
            <a:ln w="63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286000" y="4419600"/>
              <a:ext cx="2286000" cy="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2373630" y="1511934"/>
              <a:ext cx="7620" cy="2770863"/>
            </a:xfrm>
            <a:prstGeom prst="line">
              <a:avLst/>
            </a:prstGeom>
            <a:ln w="63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4572000" y="4290060"/>
              <a:ext cx="76200" cy="12954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4572000" y="1546860"/>
              <a:ext cx="76200" cy="141605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2305050" y="1530033"/>
              <a:ext cx="76200" cy="12954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291080" y="4290060"/>
              <a:ext cx="90170" cy="122277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2192178" y="5971401"/>
            <a:ext cx="355600" cy="146050"/>
          </a:xfrm>
          <a:prstGeom prst="rect">
            <a:avLst/>
          </a:prstGeom>
          <a:solidFill>
            <a:srgbClr val="33CC33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570003" y="5916651"/>
            <a:ext cx="2978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Additional devices required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143668" y="3514797"/>
            <a:ext cx="7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Timer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60713" y="1894114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Magnetic Door Lock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04961" y="2862351"/>
            <a:ext cx="1323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Connecting cables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6119811" y="4588667"/>
            <a:ext cx="2741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Ordinary interlocking guard:</a:t>
            </a:r>
          </a:p>
          <a:p>
            <a:r>
              <a:rPr lang="en-US" sz="1200" dirty="0" smtClean="0"/>
              <a:t>1. Worker required to get a key to open the padlock first when use. </a:t>
            </a:r>
          </a:p>
          <a:p>
            <a:r>
              <a:rPr lang="en-US" sz="1200" dirty="0" smtClean="0"/>
              <a:t>2. When the rod is pulling away from interlocking guard, the material hoist will be stopped for any movement.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6388893" y="2927121"/>
            <a:ext cx="1495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Material Hoist mast</a:t>
            </a:r>
            <a:endParaRPr lang="en-US" sz="1200" dirty="0"/>
          </a:p>
        </p:txBody>
      </p:sp>
      <p:cxnSp>
        <p:nvCxnSpPr>
          <p:cNvPr id="45" name="Straight Arrow Connector 44"/>
          <p:cNvCxnSpPr>
            <a:stCxn id="40" idx="3"/>
            <a:endCxn id="13" idx="1"/>
          </p:cNvCxnSpPr>
          <p:nvPr/>
        </p:nvCxnSpPr>
        <p:spPr>
          <a:xfrm>
            <a:off x="931068" y="3684074"/>
            <a:ext cx="533400" cy="282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2" idx="2"/>
          </p:cNvCxnSpPr>
          <p:nvPr/>
        </p:nvCxnSpPr>
        <p:spPr>
          <a:xfrm>
            <a:off x="2266949" y="3139350"/>
            <a:ext cx="0" cy="728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1" idx="2"/>
            <a:endCxn id="16" idx="0"/>
          </p:cNvCxnSpPr>
          <p:nvPr/>
        </p:nvCxnSpPr>
        <p:spPr>
          <a:xfrm>
            <a:off x="4375138" y="2232668"/>
            <a:ext cx="232580" cy="8596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1" idx="2"/>
            <a:endCxn id="15" idx="0"/>
          </p:cNvCxnSpPr>
          <p:nvPr/>
        </p:nvCxnSpPr>
        <p:spPr>
          <a:xfrm flipH="1">
            <a:off x="3903820" y="2232668"/>
            <a:ext cx="471318" cy="8596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4" idx="1"/>
          </p:cNvCxnSpPr>
          <p:nvPr/>
        </p:nvCxnSpPr>
        <p:spPr>
          <a:xfrm flipH="1">
            <a:off x="5884068" y="3065621"/>
            <a:ext cx="5048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493668" y="3399404"/>
            <a:ext cx="1659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Material Hoist’s gate</a:t>
            </a:r>
            <a:endParaRPr lang="en-US" sz="1200" dirty="0"/>
          </a:p>
        </p:txBody>
      </p:sp>
      <p:cxnSp>
        <p:nvCxnSpPr>
          <p:cNvPr id="51" name="Straight Arrow Connector 50"/>
          <p:cNvCxnSpPr>
            <a:stCxn id="50" idx="1"/>
          </p:cNvCxnSpPr>
          <p:nvPr/>
        </p:nvCxnSpPr>
        <p:spPr>
          <a:xfrm flipH="1">
            <a:off x="5381148" y="3537904"/>
            <a:ext cx="11125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3826668" y="3966367"/>
            <a:ext cx="990600" cy="605633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>
            <a:stCxn id="43" idx="1"/>
            <a:endCxn id="52" idx="3"/>
          </p:cNvCxnSpPr>
          <p:nvPr/>
        </p:nvCxnSpPr>
        <p:spPr>
          <a:xfrm flipH="1" flipV="1">
            <a:off x="4817268" y="4269184"/>
            <a:ext cx="1302543" cy="9196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265068" y="3894859"/>
            <a:ext cx="2205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Ordinary interlocking guard</a:t>
            </a:r>
          </a:p>
        </p:txBody>
      </p:sp>
      <p:cxnSp>
        <p:nvCxnSpPr>
          <p:cNvPr id="55" name="Straight Arrow Connector 54"/>
          <p:cNvCxnSpPr>
            <a:stCxn id="54" idx="1"/>
          </p:cNvCxnSpPr>
          <p:nvPr/>
        </p:nvCxnSpPr>
        <p:spPr>
          <a:xfrm flipH="1">
            <a:off x="4161950" y="4033359"/>
            <a:ext cx="2103118" cy="30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2468" y="4815161"/>
            <a:ext cx="1388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</a:rPr>
              <a:t>Microswitch</a:t>
            </a:r>
            <a:endParaRPr lang="en-US" sz="1600" b="1" dirty="0">
              <a:solidFill>
                <a:srgbClr val="0000FF"/>
              </a:solidFill>
            </a:endParaRPr>
          </a:p>
        </p:txBody>
      </p:sp>
      <p:cxnSp>
        <p:nvCxnSpPr>
          <p:cNvPr id="57" name="Straight Arrow Connector 56"/>
          <p:cNvCxnSpPr>
            <a:stCxn id="56" idx="3"/>
            <a:endCxn id="6" idx="2"/>
          </p:cNvCxnSpPr>
          <p:nvPr/>
        </p:nvCxnSpPr>
        <p:spPr>
          <a:xfrm flipV="1">
            <a:off x="2090578" y="4163217"/>
            <a:ext cx="1307467" cy="8212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42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Required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513" y="3673475"/>
            <a:ext cx="1335087" cy="49212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Microswitch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03C2A18E-1C41-4705-BB55-1A99E90FD897}" type="slidenum">
              <a:rPr lang="zh-TW" altLang="en-US" smtClean="0"/>
              <a:pPr algn="r">
                <a:defRPr/>
              </a:pPr>
              <a:t>4</a:t>
            </a:fld>
            <a:endParaRPr lang="en-US" altLang="zh-TW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651992" y="6046218"/>
            <a:ext cx="2185194" cy="46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45720" rIns="108000" bIns="4572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lnSpc>
                <a:spcPct val="108000"/>
              </a:lnSpc>
              <a:spcBef>
                <a:spcPct val="20000"/>
              </a:spcBef>
              <a:spcAft>
                <a:spcPct val="0"/>
              </a:spcAft>
              <a:buClr>
                <a:srgbClr val="FAB71C"/>
              </a:buClr>
              <a:buSzPct val="143000"/>
              <a:buFont typeface="Arial" charset="0"/>
              <a:buChar char="•"/>
              <a:defRPr kern="1200">
                <a:solidFill>
                  <a:srgbClr val="535249"/>
                </a:solidFill>
                <a:latin typeface="Arial Narrow"/>
                <a:ea typeface="Arial Narrow" pitchFamily="34" charset="0"/>
                <a:cs typeface="Arial Narrow"/>
              </a:defRPr>
            </a:lvl1pPr>
            <a:lvl2pPr marL="361950" indent="-184150" algn="l" defTabSz="457200" rtl="0" eaLnBrk="0" fontAlgn="base" hangingPunct="0">
              <a:lnSpc>
                <a:spcPct val="108000"/>
              </a:lnSpc>
              <a:spcBef>
                <a:spcPct val="20000"/>
              </a:spcBef>
              <a:spcAft>
                <a:spcPct val="0"/>
              </a:spcAft>
              <a:buClr>
                <a:srgbClr val="FAB71C"/>
              </a:buClr>
              <a:buSzPct val="143000"/>
              <a:buFont typeface="Arial" charset="0"/>
              <a:buChar char="•"/>
              <a:defRPr kern="1200">
                <a:solidFill>
                  <a:srgbClr val="535249"/>
                </a:solidFill>
                <a:latin typeface="Arial Narrow"/>
                <a:ea typeface="Arial Narrow" pitchFamily="34" charset="0"/>
                <a:cs typeface="Arial Narrow"/>
              </a:defRPr>
            </a:lvl2pPr>
            <a:lvl3pPr marL="539750" indent="-177800" algn="l" defTabSz="457200" rtl="0" eaLnBrk="0" fontAlgn="base" hangingPunct="0">
              <a:lnSpc>
                <a:spcPct val="108000"/>
              </a:lnSpc>
              <a:spcBef>
                <a:spcPct val="20000"/>
              </a:spcBef>
              <a:spcAft>
                <a:spcPct val="0"/>
              </a:spcAft>
              <a:buClr>
                <a:srgbClr val="FAB71C"/>
              </a:buClr>
              <a:buSzPct val="143000"/>
              <a:buFont typeface="Arial" charset="0"/>
              <a:buChar char="•"/>
              <a:defRPr kern="1200">
                <a:solidFill>
                  <a:srgbClr val="535249"/>
                </a:solidFill>
                <a:latin typeface="Arial Narrow"/>
                <a:ea typeface="Arial Narrow" pitchFamily="34" charset="0"/>
                <a:cs typeface="Arial Narrow"/>
              </a:defRPr>
            </a:lvl3pPr>
            <a:lvl4pPr marL="715963" indent="-176213" algn="l" defTabSz="457200" rtl="0" eaLnBrk="0" fontAlgn="base" hangingPunct="0">
              <a:lnSpc>
                <a:spcPct val="108000"/>
              </a:lnSpc>
              <a:spcBef>
                <a:spcPct val="20000"/>
              </a:spcBef>
              <a:spcAft>
                <a:spcPct val="0"/>
              </a:spcAft>
              <a:buClr>
                <a:srgbClr val="FAB71C"/>
              </a:buClr>
              <a:buSzPct val="143000"/>
              <a:buFont typeface="Arial" charset="0"/>
              <a:buChar char="•"/>
              <a:defRPr kern="1200">
                <a:solidFill>
                  <a:srgbClr val="535249"/>
                </a:solidFill>
                <a:latin typeface="Arial Narrow"/>
                <a:ea typeface="Arial Narrow" pitchFamily="34" charset="0"/>
                <a:cs typeface="Arial Narrow"/>
              </a:defRPr>
            </a:lvl4pPr>
            <a:lvl5pPr marL="893763" indent="-177800" algn="l" defTabSz="457200" rtl="0" eaLnBrk="0" fontAlgn="base" hangingPunct="0">
              <a:lnSpc>
                <a:spcPct val="108000"/>
              </a:lnSpc>
              <a:spcBef>
                <a:spcPct val="20000"/>
              </a:spcBef>
              <a:spcAft>
                <a:spcPct val="0"/>
              </a:spcAft>
              <a:buClr>
                <a:srgbClr val="FAB71C"/>
              </a:buClr>
              <a:buSzPct val="143000"/>
              <a:buFont typeface="Arial" charset="0"/>
              <a:buChar char="•"/>
              <a:defRPr kern="1200">
                <a:solidFill>
                  <a:srgbClr val="535249"/>
                </a:solidFill>
                <a:latin typeface="Arial Narrow"/>
                <a:ea typeface="Arial Narrow" pitchFamily="34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2 Magnetic Door Lock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933281" y="6046218"/>
            <a:ext cx="785812" cy="31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45720" rIns="108000" bIns="4572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lnSpc>
                <a:spcPct val="108000"/>
              </a:lnSpc>
              <a:spcBef>
                <a:spcPct val="20000"/>
              </a:spcBef>
              <a:spcAft>
                <a:spcPct val="0"/>
              </a:spcAft>
              <a:buClr>
                <a:srgbClr val="FAB71C"/>
              </a:buClr>
              <a:buSzPct val="143000"/>
              <a:buFont typeface="Arial" charset="0"/>
              <a:buChar char="•"/>
              <a:defRPr kern="1200">
                <a:solidFill>
                  <a:srgbClr val="535249"/>
                </a:solidFill>
                <a:latin typeface="Arial Narrow"/>
                <a:ea typeface="Arial Narrow" pitchFamily="34" charset="0"/>
                <a:cs typeface="Arial Narrow"/>
              </a:defRPr>
            </a:lvl1pPr>
            <a:lvl2pPr marL="361950" indent="-184150" algn="l" defTabSz="457200" rtl="0" eaLnBrk="0" fontAlgn="base" hangingPunct="0">
              <a:lnSpc>
                <a:spcPct val="108000"/>
              </a:lnSpc>
              <a:spcBef>
                <a:spcPct val="20000"/>
              </a:spcBef>
              <a:spcAft>
                <a:spcPct val="0"/>
              </a:spcAft>
              <a:buClr>
                <a:srgbClr val="FAB71C"/>
              </a:buClr>
              <a:buSzPct val="143000"/>
              <a:buFont typeface="Arial" charset="0"/>
              <a:buChar char="•"/>
              <a:defRPr kern="1200">
                <a:solidFill>
                  <a:srgbClr val="535249"/>
                </a:solidFill>
                <a:latin typeface="Arial Narrow"/>
                <a:ea typeface="Arial Narrow" pitchFamily="34" charset="0"/>
                <a:cs typeface="Arial Narrow"/>
              </a:defRPr>
            </a:lvl2pPr>
            <a:lvl3pPr marL="539750" indent="-177800" algn="l" defTabSz="457200" rtl="0" eaLnBrk="0" fontAlgn="base" hangingPunct="0">
              <a:lnSpc>
                <a:spcPct val="108000"/>
              </a:lnSpc>
              <a:spcBef>
                <a:spcPct val="20000"/>
              </a:spcBef>
              <a:spcAft>
                <a:spcPct val="0"/>
              </a:spcAft>
              <a:buClr>
                <a:srgbClr val="FAB71C"/>
              </a:buClr>
              <a:buSzPct val="143000"/>
              <a:buFont typeface="Arial" charset="0"/>
              <a:buChar char="•"/>
              <a:defRPr kern="1200">
                <a:solidFill>
                  <a:srgbClr val="535249"/>
                </a:solidFill>
                <a:latin typeface="Arial Narrow"/>
                <a:ea typeface="Arial Narrow" pitchFamily="34" charset="0"/>
                <a:cs typeface="Arial Narrow"/>
              </a:defRPr>
            </a:lvl3pPr>
            <a:lvl4pPr marL="715963" indent="-176213" algn="l" defTabSz="457200" rtl="0" eaLnBrk="0" fontAlgn="base" hangingPunct="0">
              <a:lnSpc>
                <a:spcPct val="108000"/>
              </a:lnSpc>
              <a:spcBef>
                <a:spcPct val="20000"/>
              </a:spcBef>
              <a:spcAft>
                <a:spcPct val="0"/>
              </a:spcAft>
              <a:buClr>
                <a:srgbClr val="FAB71C"/>
              </a:buClr>
              <a:buSzPct val="143000"/>
              <a:buFont typeface="Arial" charset="0"/>
              <a:buChar char="•"/>
              <a:defRPr kern="1200">
                <a:solidFill>
                  <a:srgbClr val="535249"/>
                </a:solidFill>
                <a:latin typeface="Arial Narrow"/>
                <a:ea typeface="Arial Narrow" pitchFamily="34" charset="0"/>
                <a:cs typeface="Arial Narrow"/>
              </a:defRPr>
            </a:lvl4pPr>
            <a:lvl5pPr marL="893763" indent="-177800" algn="l" defTabSz="457200" rtl="0" eaLnBrk="0" fontAlgn="base" hangingPunct="0">
              <a:lnSpc>
                <a:spcPct val="108000"/>
              </a:lnSpc>
              <a:spcBef>
                <a:spcPct val="20000"/>
              </a:spcBef>
              <a:spcAft>
                <a:spcPct val="0"/>
              </a:spcAft>
              <a:buClr>
                <a:srgbClr val="FAB71C"/>
              </a:buClr>
              <a:buSzPct val="143000"/>
              <a:buFont typeface="Arial" charset="0"/>
              <a:buChar char="•"/>
              <a:defRPr kern="1200">
                <a:solidFill>
                  <a:srgbClr val="535249"/>
                </a:solidFill>
                <a:latin typeface="Arial Narrow"/>
                <a:ea typeface="Arial Narrow" pitchFamily="34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Timer</a:t>
            </a:r>
          </a:p>
        </p:txBody>
      </p:sp>
      <p:pic>
        <p:nvPicPr>
          <p:cNvPr id="1026" name="Picture 2" descr="\\hkg3437fps01\J3508\Common\Safety\5. Inspection and Reports\5.3 Daily Inspection Photo\2015 04\2015 0416\Nam\DSCN95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1844675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hkg3437fps01\J3508\Common\Safety\5. Inspection and Reports\5.3 Daily Inspection Photo\2015 04\2015 0416\Nam\DSCN95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675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hkg3437fps01\J3508\Common\Safety\5. Inspection and Reports\5.3 Daily Inspection Photo\2015 04\2015 0416\Nam\DSCN95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866" y="4124253"/>
            <a:ext cx="2559447" cy="191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DCIM\102NIKON\DSCN99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69" y="4124253"/>
            <a:ext cx="2535237" cy="190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84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of </a:t>
            </a:r>
            <a:br>
              <a:rPr lang="en-US" dirty="0" smtClean="0"/>
            </a:br>
            <a:r>
              <a:rPr lang="en-US" dirty="0" smtClean="0"/>
              <a:t>Material Hoist Supplementary Lock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03C2A18E-1C41-4705-BB55-1A99E90FD897}" type="slidenum">
              <a:rPr lang="zh-TW" altLang="en-US" smtClean="0"/>
              <a:pPr algn="r">
                <a:defRPr/>
              </a:pPr>
              <a:t>5</a:t>
            </a:fld>
            <a:endParaRPr lang="en-US" altLang="zh-TW" dirty="0"/>
          </a:p>
        </p:txBody>
      </p:sp>
      <p:grpSp>
        <p:nvGrpSpPr>
          <p:cNvPr id="375" name="Group 374"/>
          <p:cNvGrpSpPr/>
          <p:nvPr/>
        </p:nvGrpSpPr>
        <p:grpSpPr>
          <a:xfrm>
            <a:off x="2161468" y="4903535"/>
            <a:ext cx="2435606" cy="3168015"/>
            <a:chOff x="6219317" y="914400"/>
            <a:chExt cx="2435606" cy="3168015"/>
          </a:xfrm>
        </p:grpSpPr>
        <p:cxnSp>
          <p:nvCxnSpPr>
            <p:cNvPr id="376" name="Straight Connector 375"/>
            <p:cNvCxnSpPr/>
            <p:nvPr/>
          </p:nvCxnSpPr>
          <p:spPr>
            <a:xfrm>
              <a:off x="6629400" y="2249169"/>
              <a:ext cx="0" cy="577215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7" name="Group 376"/>
            <p:cNvGrpSpPr/>
            <p:nvPr/>
          </p:nvGrpSpPr>
          <p:grpSpPr>
            <a:xfrm>
              <a:off x="6219317" y="914400"/>
              <a:ext cx="2435606" cy="3168015"/>
              <a:chOff x="5181600" y="778192"/>
              <a:chExt cx="2435606" cy="3168015"/>
            </a:xfrm>
          </p:grpSpPr>
          <p:grpSp>
            <p:nvGrpSpPr>
              <p:cNvPr id="378" name="Group 377"/>
              <p:cNvGrpSpPr/>
              <p:nvPr/>
            </p:nvGrpSpPr>
            <p:grpSpPr>
              <a:xfrm>
                <a:off x="5181600" y="778192"/>
                <a:ext cx="2435606" cy="3168015"/>
                <a:chOff x="2532380" y="1066800"/>
                <a:chExt cx="2435606" cy="3168015"/>
              </a:xfrm>
            </p:grpSpPr>
            <p:cxnSp>
              <p:nvCxnSpPr>
                <p:cNvPr id="380" name="Straight Connector 379"/>
                <p:cNvCxnSpPr/>
                <p:nvPr/>
              </p:nvCxnSpPr>
              <p:spPr>
                <a:xfrm>
                  <a:off x="2741676" y="1230630"/>
                  <a:ext cx="1524" cy="143637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/>
                <p:cNvCxnSpPr/>
                <p:nvPr/>
              </p:nvCxnSpPr>
              <p:spPr>
                <a:xfrm>
                  <a:off x="4787900" y="1230630"/>
                  <a:ext cx="1524" cy="143637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2" name="Parallelogram 381"/>
                <p:cNvSpPr/>
                <p:nvPr/>
              </p:nvSpPr>
              <p:spPr>
                <a:xfrm>
                  <a:off x="2532380" y="2414269"/>
                  <a:ext cx="2420620" cy="577215"/>
                </a:xfrm>
                <a:prstGeom prst="parallelogram">
                  <a:avLst>
                    <a:gd name="adj" fmla="val 65600"/>
                  </a:avLst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3" name="Straight Connector 382"/>
                <p:cNvCxnSpPr/>
                <p:nvPr/>
              </p:nvCxnSpPr>
              <p:spPr>
                <a:xfrm>
                  <a:off x="2743200" y="1230630"/>
                  <a:ext cx="2058924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Connector 383"/>
                <p:cNvCxnSpPr/>
                <p:nvPr/>
              </p:nvCxnSpPr>
              <p:spPr>
                <a:xfrm>
                  <a:off x="4953000" y="2414269"/>
                  <a:ext cx="14986" cy="1243331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Straight Connector 384"/>
                <p:cNvCxnSpPr/>
                <p:nvPr/>
              </p:nvCxnSpPr>
              <p:spPr>
                <a:xfrm>
                  <a:off x="2553716" y="2991484"/>
                  <a:ext cx="14986" cy="1243331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/>
                <p:cNvCxnSpPr/>
                <p:nvPr/>
              </p:nvCxnSpPr>
              <p:spPr>
                <a:xfrm>
                  <a:off x="4572000" y="2978784"/>
                  <a:ext cx="14986" cy="1243331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7" name="Isosceles Triangle 386"/>
                <p:cNvSpPr/>
                <p:nvPr/>
              </p:nvSpPr>
              <p:spPr>
                <a:xfrm>
                  <a:off x="3581400" y="1066800"/>
                  <a:ext cx="228600" cy="163830"/>
                </a:xfrm>
                <a:prstGeom prst="triangle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8" name="Straight Connector 387"/>
                <p:cNvCxnSpPr/>
                <p:nvPr/>
              </p:nvCxnSpPr>
              <p:spPr>
                <a:xfrm>
                  <a:off x="2596515" y="4222115"/>
                  <a:ext cx="1990471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9" name="Straight Connector 378"/>
              <p:cNvCxnSpPr/>
              <p:nvPr/>
            </p:nvCxnSpPr>
            <p:spPr>
              <a:xfrm flipH="1">
                <a:off x="7236206" y="3368992"/>
                <a:ext cx="381000" cy="577215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9" name="Rectangle 388"/>
          <p:cNvSpPr/>
          <p:nvPr/>
        </p:nvSpPr>
        <p:spPr>
          <a:xfrm>
            <a:off x="2216622" y="3305874"/>
            <a:ext cx="76200" cy="381000"/>
          </a:xfrm>
          <a:prstGeom prst="rect">
            <a:avLst/>
          </a:prstGeom>
          <a:solidFill>
            <a:srgbClr val="33CC33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Parallelogram 389"/>
          <p:cNvSpPr/>
          <p:nvPr/>
        </p:nvSpPr>
        <p:spPr>
          <a:xfrm>
            <a:off x="2081530" y="4587305"/>
            <a:ext cx="2731770" cy="632460"/>
          </a:xfrm>
          <a:prstGeom prst="parallelogram">
            <a:avLst>
              <a:gd name="adj" fmla="val 70000"/>
            </a:avLst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1" name="Straight Connector 390"/>
          <p:cNvCxnSpPr/>
          <p:nvPr/>
        </p:nvCxnSpPr>
        <p:spPr>
          <a:xfrm>
            <a:off x="2527300" y="1844105"/>
            <a:ext cx="0" cy="2743200"/>
          </a:xfrm>
          <a:prstGeom prst="line">
            <a:avLst/>
          </a:prstGeom>
          <a:ln w="635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/>
          <p:cNvCxnSpPr/>
          <p:nvPr/>
        </p:nvCxnSpPr>
        <p:spPr>
          <a:xfrm>
            <a:off x="4813300" y="1844105"/>
            <a:ext cx="0" cy="274320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/>
          <p:cNvCxnSpPr/>
          <p:nvPr/>
        </p:nvCxnSpPr>
        <p:spPr>
          <a:xfrm>
            <a:off x="1993900" y="2615947"/>
            <a:ext cx="0" cy="274320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/>
          <p:cNvCxnSpPr/>
          <p:nvPr/>
        </p:nvCxnSpPr>
        <p:spPr>
          <a:xfrm>
            <a:off x="4279900" y="2606105"/>
            <a:ext cx="0" cy="274320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5" name="Parallelogram 394"/>
          <p:cNvSpPr/>
          <p:nvPr/>
        </p:nvSpPr>
        <p:spPr>
          <a:xfrm>
            <a:off x="2081530" y="1844105"/>
            <a:ext cx="2731770" cy="632460"/>
          </a:xfrm>
          <a:prstGeom prst="parallelogram">
            <a:avLst>
              <a:gd name="adj" fmla="val 70000"/>
            </a:avLst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Rectangle 395"/>
          <p:cNvSpPr/>
          <p:nvPr/>
        </p:nvSpPr>
        <p:spPr>
          <a:xfrm>
            <a:off x="393700" y="3343974"/>
            <a:ext cx="527050" cy="292100"/>
          </a:xfrm>
          <a:prstGeom prst="rect">
            <a:avLst/>
          </a:prstGeom>
          <a:solidFill>
            <a:srgbClr val="33CC33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7" name="Straight Connector 396"/>
          <p:cNvCxnSpPr>
            <a:stCxn id="396" idx="3"/>
          </p:cNvCxnSpPr>
          <p:nvPr/>
        </p:nvCxnSpPr>
        <p:spPr>
          <a:xfrm>
            <a:off x="920750" y="3490024"/>
            <a:ext cx="12958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Rectangle 397"/>
          <p:cNvSpPr/>
          <p:nvPr/>
        </p:nvSpPr>
        <p:spPr>
          <a:xfrm>
            <a:off x="2585402" y="2615947"/>
            <a:ext cx="495300" cy="129540"/>
          </a:xfrm>
          <a:prstGeom prst="rect">
            <a:avLst/>
          </a:prstGeom>
          <a:solidFill>
            <a:srgbClr val="33CC33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Rectangle 398"/>
          <p:cNvSpPr/>
          <p:nvPr/>
        </p:nvSpPr>
        <p:spPr>
          <a:xfrm>
            <a:off x="3289300" y="2615947"/>
            <a:ext cx="495300" cy="129540"/>
          </a:xfrm>
          <a:prstGeom prst="rect">
            <a:avLst/>
          </a:prstGeom>
          <a:solidFill>
            <a:srgbClr val="33CC33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0" name="Straight Connector 399"/>
          <p:cNvCxnSpPr/>
          <p:nvPr/>
        </p:nvCxnSpPr>
        <p:spPr>
          <a:xfrm>
            <a:off x="2089150" y="2648333"/>
            <a:ext cx="5067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/>
        </p:nvCxnSpPr>
        <p:spPr>
          <a:xfrm flipV="1">
            <a:off x="2089150" y="2441639"/>
            <a:ext cx="165572" cy="206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>
            <a:stCxn id="389" idx="0"/>
          </p:cNvCxnSpPr>
          <p:nvPr/>
        </p:nvCxnSpPr>
        <p:spPr>
          <a:xfrm flipV="1">
            <a:off x="2254722" y="2441639"/>
            <a:ext cx="0" cy="8642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>
            <a:endCxn id="399" idx="1"/>
          </p:cNvCxnSpPr>
          <p:nvPr/>
        </p:nvCxnSpPr>
        <p:spPr>
          <a:xfrm>
            <a:off x="3091180" y="2680717"/>
            <a:ext cx="1981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Connector 403"/>
          <p:cNvCxnSpPr/>
          <p:nvPr/>
        </p:nvCxnSpPr>
        <p:spPr>
          <a:xfrm>
            <a:off x="3190240" y="2606105"/>
            <a:ext cx="0" cy="274320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Rectangle 404"/>
          <p:cNvSpPr/>
          <p:nvPr/>
        </p:nvSpPr>
        <p:spPr>
          <a:xfrm>
            <a:off x="2885440" y="3557016"/>
            <a:ext cx="205740" cy="211773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6" name="Straight Connector 405"/>
          <p:cNvCxnSpPr/>
          <p:nvPr/>
        </p:nvCxnSpPr>
        <p:spPr>
          <a:xfrm>
            <a:off x="3298825" y="3587735"/>
            <a:ext cx="0" cy="1503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6" name="Group 425"/>
          <p:cNvGrpSpPr/>
          <p:nvPr/>
        </p:nvGrpSpPr>
        <p:grpSpPr>
          <a:xfrm>
            <a:off x="3095934" y="3660189"/>
            <a:ext cx="502920" cy="153050"/>
            <a:chOff x="3095934" y="3660189"/>
            <a:chExt cx="502920" cy="153050"/>
          </a:xfrm>
        </p:grpSpPr>
        <p:cxnSp>
          <p:nvCxnSpPr>
            <p:cNvPr id="410" name="Straight Connector 409"/>
            <p:cNvCxnSpPr/>
            <p:nvPr/>
          </p:nvCxnSpPr>
          <p:spPr>
            <a:xfrm>
              <a:off x="3467572" y="3662903"/>
              <a:ext cx="0" cy="15033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>
              <a:stCxn id="405" idx="3"/>
            </p:cNvCxnSpPr>
            <p:nvPr/>
          </p:nvCxnSpPr>
          <p:spPr>
            <a:xfrm>
              <a:off x="3095934" y="3671190"/>
              <a:ext cx="5029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>
              <a:off x="3515197" y="3660189"/>
              <a:ext cx="0" cy="15033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 flipH="1">
              <a:off x="3467572" y="3813239"/>
              <a:ext cx="4762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4" name="Group 413"/>
          <p:cNvGrpSpPr/>
          <p:nvPr/>
        </p:nvGrpSpPr>
        <p:grpSpPr>
          <a:xfrm>
            <a:off x="3416137" y="3768789"/>
            <a:ext cx="150494" cy="278370"/>
            <a:chOff x="8534400" y="1630156"/>
            <a:chExt cx="150494" cy="278370"/>
          </a:xfrm>
        </p:grpSpPr>
        <p:sp>
          <p:nvSpPr>
            <p:cNvPr id="415" name="Oval 414"/>
            <p:cNvSpPr/>
            <p:nvPr/>
          </p:nvSpPr>
          <p:spPr>
            <a:xfrm>
              <a:off x="8585835" y="1630156"/>
              <a:ext cx="47625" cy="205662"/>
            </a:xfrm>
            <a:prstGeom prst="ellipse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8534400" y="1763110"/>
              <a:ext cx="150494" cy="145416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7" name="Straight Connector 416"/>
          <p:cNvCxnSpPr/>
          <p:nvPr/>
        </p:nvCxnSpPr>
        <p:spPr>
          <a:xfrm>
            <a:off x="1993900" y="2606105"/>
            <a:ext cx="2286000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/>
          <p:cNvCxnSpPr/>
          <p:nvPr/>
        </p:nvCxnSpPr>
        <p:spPr>
          <a:xfrm>
            <a:off x="4356100" y="2488630"/>
            <a:ext cx="0" cy="2723872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/>
          <p:cNvCxnSpPr/>
          <p:nvPr/>
        </p:nvCxnSpPr>
        <p:spPr>
          <a:xfrm>
            <a:off x="1993900" y="5349305"/>
            <a:ext cx="2286000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/>
          <p:cNvCxnSpPr/>
          <p:nvPr/>
        </p:nvCxnSpPr>
        <p:spPr>
          <a:xfrm flipH="1">
            <a:off x="2081530" y="2441639"/>
            <a:ext cx="7620" cy="2770863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/>
          <p:cNvCxnSpPr/>
          <p:nvPr/>
        </p:nvCxnSpPr>
        <p:spPr>
          <a:xfrm flipH="1">
            <a:off x="4279900" y="5219765"/>
            <a:ext cx="76200" cy="12954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/>
          <p:cNvCxnSpPr/>
          <p:nvPr/>
        </p:nvCxnSpPr>
        <p:spPr>
          <a:xfrm flipH="1">
            <a:off x="4279900" y="2476565"/>
            <a:ext cx="76200" cy="141605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/>
          <p:nvPr/>
        </p:nvCxnSpPr>
        <p:spPr>
          <a:xfrm flipH="1">
            <a:off x="1998980" y="2459738"/>
            <a:ext cx="90170" cy="156209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/>
          <p:nvPr/>
        </p:nvCxnSpPr>
        <p:spPr>
          <a:xfrm flipH="1">
            <a:off x="1998980" y="5219765"/>
            <a:ext cx="90170" cy="122277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5482594" y="1942271"/>
            <a:ext cx="3417748" cy="825235"/>
          </a:xfrm>
          <a:custGeom>
            <a:avLst/>
            <a:gdLst>
              <a:gd name="connsiteX0" fmla="*/ 0 w 3114611"/>
              <a:gd name="connsiteY0" fmla="*/ 82524 h 825235"/>
              <a:gd name="connsiteX1" fmla="*/ 82524 w 3114611"/>
              <a:gd name="connsiteY1" fmla="*/ 0 h 825235"/>
              <a:gd name="connsiteX2" fmla="*/ 3032088 w 3114611"/>
              <a:gd name="connsiteY2" fmla="*/ 0 h 825235"/>
              <a:gd name="connsiteX3" fmla="*/ 3114612 w 3114611"/>
              <a:gd name="connsiteY3" fmla="*/ 82524 h 825235"/>
              <a:gd name="connsiteX4" fmla="*/ 3114611 w 3114611"/>
              <a:gd name="connsiteY4" fmla="*/ 742712 h 825235"/>
              <a:gd name="connsiteX5" fmla="*/ 3032087 w 3114611"/>
              <a:gd name="connsiteY5" fmla="*/ 825236 h 825235"/>
              <a:gd name="connsiteX6" fmla="*/ 82524 w 3114611"/>
              <a:gd name="connsiteY6" fmla="*/ 825235 h 825235"/>
              <a:gd name="connsiteX7" fmla="*/ 0 w 3114611"/>
              <a:gd name="connsiteY7" fmla="*/ 742711 h 825235"/>
              <a:gd name="connsiteX8" fmla="*/ 0 w 3114611"/>
              <a:gd name="connsiteY8" fmla="*/ 82524 h 82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11" h="825235">
                <a:moveTo>
                  <a:pt x="0" y="82524"/>
                </a:moveTo>
                <a:cubicBezTo>
                  <a:pt x="0" y="36947"/>
                  <a:pt x="36947" y="0"/>
                  <a:pt x="82524" y="0"/>
                </a:cubicBezTo>
                <a:lnTo>
                  <a:pt x="3032088" y="0"/>
                </a:lnTo>
                <a:cubicBezTo>
                  <a:pt x="3077665" y="0"/>
                  <a:pt x="3114612" y="36947"/>
                  <a:pt x="3114612" y="82524"/>
                </a:cubicBezTo>
                <a:cubicBezTo>
                  <a:pt x="3114612" y="302587"/>
                  <a:pt x="3114611" y="522649"/>
                  <a:pt x="3114611" y="742712"/>
                </a:cubicBezTo>
                <a:cubicBezTo>
                  <a:pt x="3114611" y="788289"/>
                  <a:pt x="3077664" y="825236"/>
                  <a:pt x="3032087" y="825236"/>
                </a:cubicBezTo>
                <a:lnTo>
                  <a:pt x="82524" y="825235"/>
                </a:lnTo>
                <a:cubicBezTo>
                  <a:pt x="36947" y="825235"/>
                  <a:pt x="0" y="788288"/>
                  <a:pt x="0" y="742711"/>
                </a:cubicBezTo>
                <a:lnTo>
                  <a:pt x="0" y="82524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85130" rIns="0" bIns="8513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Material Hoist’s </a:t>
            </a:r>
            <a:r>
              <a:rPr lang="en-US" sz="1600" kern="1200" dirty="0" smtClean="0"/>
              <a:t>skip stopped </a:t>
            </a:r>
            <a:r>
              <a:rPr lang="en-US" sz="1600" kern="1200" dirty="0" smtClean="0"/>
              <a:t>at landing level</a:t>
            </a:r>
            <a:endParaRPr lang="en-US" sz="1600" kern="1200" dirty="0"/>
          </a:p>
        </p:txBody>
      </p:sp>
      <p:sp>
        <p:nvSpPr>
          <p:cNvPr id="6" name="Freeform 5"/>
          <p:cNvSpPr/>
          <p:nvPr/>
        </p:nvSpPr>
        <p:spPr>
          <a:xfrm>
            <a:off x="5482594" y="2882122"/>
            <a:ext cx="3417748" cy="825235"/>
          </a:xfrm>
          <a:custGeom>
            <a:avLst/>
            <a:gdLst>
              <a:gd name="connsiteX0" fmla="*/ 0 w 3114611"/>
              <a:gd name="connsiteY0" fmla="*/ 82524 h 825235"/>
              <a:gd name="connsiteX1" fmla="*/ 82524 w 3114611"/>
              <a:gd name="connsiteY1" fmla="*/ 0 h 825235"/>
              <a:gd name="connsiteX2" fmla="*/ 3032088 w 3114611"/>
              <a:gd name="connsiteY2" fmla="*/ 0 h 825235"/>
              <a:gd name="connsiteX3" fmla="*/ 3114612 w 3114611"/>
              <a:gd name="connsiteY3" fmla="*/ 82524 h 825235"/>
              <a:gd name="connsiteX4" fmla="*/ 3114611 w 3114611"/>
              <a:gd name="connsiteY4" fmla="*/ 742712 h 825235"/>
              <a:gd name="connsiteX5" fmla="*/ 3032087 w 3114611"/>
              <a:gd name="connsiteY5" fmla="*/ 825236 h 825235"/>
              <a:gd name="connsiteX6" fmla="*/ 82524 w 3114611"/>
              <a:gd name="connsiteY6" fmla="*/ 825235 h 825235"/>
              <a:gd name="connsiteX7" fmla="*/ 0 w 3114611"/>
              <a:gd name="connsiteY7" fmla="*/ 742711 h 825235"/>
              <a:gd name="connsiteX8" fmla="*/ 0 w 3114611"/>
              <a:gd name="connsiteY8" fmla="*/ 82524 h 82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11" h="825235">
                <a:moveTo>
                  <a:pt x="0" y="82524"/>
                </a:moveTo>
                <a:cubicBezTo>
                  <a:pt x="0" y="36947"/>
                  <a:pt x="36947" y="0"/>
                  <a:pt x="82524" y="0"/>
                </a:cubicBezTo>
                <a:lnTo>
                  <a:pt x="3032088" y="0"/>
                </a:lnTo>
                <a:cubicBezTo>
                  <a:pt x="3077665" y="0"/>
                  <a:pt x="3114612" y="36947"/>
                  <a:pt x="3114612" y="82524"/>
                </a:cubicBezTo>
                <a:cubicBezTo>
                  <a:pt x="3114612" y="302587"/>
                  <a:pt x="3114611" y="522649"/>
                  <a:pt x="3114611" y="742712"/>
                </a:cubicBezTo>
                <a:cubicBezTo>
                  <a:pt x="3114611" y="788289"/>
                  <a:pt x="3077664" y="825236"/>
                  <a:pt x="3032087" y="825236"/>
                </a:cubicBezTo>
                <a:lnTo>
                  <a:pt x="82524" y="825235"/>
                </a:lnTo>
                <a:cubicBezTo>
                  <a:pt x="36947" y="825235"/>
                  <a:pt x="0" y="788288"/>
                  <a:pt x="0" y="742711"/>
                </a:cubicBezTo>
                <a:lnTo>
                  <a:pt x="0" y="82524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85130" rIns="0" bIns="8513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Trigger the </a:t>
            </a:r>
            <a:r>
              <a:rPr lang="en-US" sz="1600" kern="1200" dirty="0" err="1" smtClean="0"/>
              <a:t>microswitch</a:t>
            </a:r>
            <a:endParaRPr lang="en-US" sz="1600" kern="1200" dirty="0"/>
          </a:p>
        </p:txBody>
      </p:sp>
      <p:sp>
        <p:nvSpPr>
          <p:cNvPr id="7" name="Freeform 6"/>
          <p:cNvSpPr/>
          <p:nvPr/>
        </p:nvSpPr>
        <p:spPr>
          <a:xfrm>
            <a:off x="5482594" y="3845735"/>
            <a:ext cx="3417748" cy="825235"/>
          </a:xfrm>
          <a:custGeom>
            <a:avLst/>
            <a:gdLst>
              <a:gd name="connsiteX0" fmla="*/ 0 w 3114611"/>
              <a:gd name="connsiteY0" fmla="*/ 82524 h 825235"/>
              <a:gd name="connsiteX1" fmla="*/ 82524 w 3114611"/>
              <a:gd name="connsiteY1" fmla="*/ 0 h 825235"/>
              <a:gd name="connsiteX2" fmla="*/ 3032088 w 3114611"/>
              <a:gd name="connsiteY2" fmla="*/ 0 h 825235"/>
              <a:gd name="connsiteX3" fmla="*/ 3114612 w 3114611"/>
              <a:gd name="connsiteY3" fmla="*/ 82524 h 825235"/>
              <a:gd name="connsiteX4" fmla="*/ 3114611 w 3114611"/>
              <a:gd name="connsiteY4" fmla="*/ 742712 h 825235"/>
              <a:gd name="connsiteX5" fmla="*/ 3032087 w 3114611"/>
              <a:gd name="connsiteY5" fmla="*/ 825236 h 825235"/>
              <a:gd name="connsiteX6" fmla="*/ 82524 w 3114611"/>
              <a:gd name="connsiteY6" fmla="*/ 825235 h 825235"/>
              <a:gd name="connsiteX7" fmla="*/ 0 w 3114611"/>
              <a:gd name="connsiteY7" fmla="*/ 742711 h 825235"/>
              <a:gd name="connsiteX8" fmla="*/ 0 w 3114611"/>
              <a:gd name="connsiteY8" fmla="*/ 82524 h 82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11" h="825235">
                <a:moveTo>
                  <a:pt x="0" y="82524"/>
                </a:moveTo>
                <a:cubicBezTo>
                  <a:pt x="0" y="36947"/>
                  <a:pt x="36947" y="0"/>
                  <a:pt x="82524" y="0"/>
                </a:cubicBezTo>
                <a:lnTo>
                  <a:pt x="3032088" y="0"/>
                </a:lnTo>
                <a:cubicBezTo>
                  <a:pt x="3077665" y="0"/>
                  <a:pt x="3114612" y="36947"/>
                  <a:pt x="3114612" y="82524"/>
                </a:cubicBezTo>
                <a:cubicBezTo>
                  <a:pt x="3114612" y="302587"/>
                  <a:pt x="3114611" y="522649"/>
                  <a:pt x="3114611" y="742712"/>
                </a:cubicBezTo>
                <a:cubicBezTo>
                  <a:pt x="3114611" y="788289"/>
                  <a:pt x="3077664" y="825236"/>
                  <a:pt x="3032087" y="825236"/>
                </a:cubicBezTo>
                <a:lnTo>
                  <a:pt x="82524" y="825235"/>
                </a:lnTo>
                <a:cubicBezTo>
                  <a:pt x="36947" y="825235"/>
                  <a:pt x="0" y="788288"/>
                  <a:pt x="0" y="742711"/>
                </a:cubicBezTo>
                <a:lnTo>
                  <a:pt x="0" y="82524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85130" rIns="0" bIns="8513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Signal from </a:t>
            </a:r>
            <a:r>
              <a:rPr lang="en-US" sz="1600" kern="1200" dirty="0" err="1" smtClean="0"/>
              <a:t>microswtich</a:t>
            </a:r>
            <a:r>
              <a:rPr lang="en-US" sz="1600" kern="1200" dirty="0" smtClean="0"/>
              <a:t> to timer (eg.5s)</a:t>
            </a:r>
            <a:endParaRPr lang="en-US" sz="1600" kern="1200" dirty="0"/>
          </a:p>
        </p:txBody>
      </p:sp>
      <p:sp>
        <p:nvSpPr>
          <p:cNvPr id="8" name="Freeform 7"/>
          <p:cNvSpPr/>
          <p:nvPr/>
        </p:nvSpPr>
        <p:spPr>
          <a:xfrm>
            <a:off x="5482594" y="4789710"/>
            <a:ext cx="3417748" cy="825235"/>
          </a:xfrm>
          <a:custGeom>
            <a:avLst/>
            <a:gdLst>
              <a:gd name="connsiteX0" fmla="*/ 0 w 3114611"/>
              <a:gd name="connsiteY0" fmla="*/ 82524 h 825235"/>
              <a:gd name="connsiteX1" fmla="*/ 82524 w 3114611"/>
              <a:gd name="connsiteY1" fmla="*/ 0 h 825235"/>
              <a:gd name="connsiteX2" fmla="*/ 3032088 w 3114611"/>
              <a:gd name="connsiteY2" fmla="*/ 0 h 825235"/>
              <a:gd name="connsiteX3" fmla="*/ 3114612 w 3114611"/>
              <a:gd name="connsiteY3" fmla="*/ 82524 h 825235"/>
              <a:gd name="connsiteX4" fmla="*/ 3114611 w 3114611"/>
              <a:gd name="connsiteY4" fmla="*/ 742712 h 825235"/>
              <a:gd name="connsiteX5" fmla="*/ 3032087 w 3114611"/>
              <a:gd name="connsiteY5" fmla="*/ 825236 h 825235"/>
              <a:gd name="connsiteX6" fmla="*/ 82524 w 3114611"/>
              <a:gd name="connsiteY6" fmla="*/ 825235 h 825235"/>
              <a:gd name="connsiteX7" fmla="*/ 0 w 3114611"/>
              <a:gd name="connsiteY7" fmla="*/ 742711 h 825235"/>
              <a:gd name="connsiteX8" fmla="*/ 0 w 3114611"/>
              <a:gd name="connsiteY8" fmla="*/ 82524 h 82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11" h="825235">
                <a:moveTo>
                  <a:pt x="0" y="82524"/>
                </a:moveTo>
                <a:cubicBezTo>
                  <a:pt x="0" y="36947"/>
                  <a:pt x="36947" y="0"/>
                  <a:pt x="82524" y="0"/>
                </a:cubicBezTo>
                <a:lnTo>
                  <a:pt x="3032088" y="0"/>
                </a:lnTo>
                <a:cubicBezTo>
                  <a:pt x="3077665" y="0"/>
                  <a:pt x="3114612" y="36947"/>
                  <a:pt x="3114612" y="82524"/>
                </a:cubicBezTo>
                <a:cubicBezTo>
                  <a:pt x="3114612" y="302587"/>
                  <a:pt x="3114611" y="522649"/>
                  <a:pt x="3114611" y="742712"/>
                </a:cubicBezTo>
                <a:cubicBezTo>
                  <a:pt x="3114611" y="788289"/>
                  <a:pt x="3077664" y="825236"/>
                  <a:pt x="3032087" y="825236"/>
                </a:cubicBezTo>
                <a:lnTo>
                  <a:pt x="82524" y="825235"/>
                </a:lnTo>
                <a:cubicBezTo>
                  <a:pt x="36947" y="825235"/>
                  <a:pt x="0" y="788288"/>
                  <a:pt x="0" y="742711"/>
                </a:cubicBezTo>
                <a:lnTo>
                  <a:pt x="0" y="82524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85130" rIns="0" bIns="8513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Unlock the magnetic lock </a:t>
            </a:r>
            <a:endParaRPr lang="en-US" sz="1600" kern="1200" dirty="0"/>
          </a:p>
        </p:txBody>
      </p:sp>
      <p:sp>
        <p:nvSpPr>
          <p:cNvPr id="9" name="Freeform 8"/>
          <p:cNvSpPr/>
          <p:nvPr/>
        </p:nvSpPr>
        <p:spPr>
          <a:xfrm>
            <a:off x="5496959" y="5714376"/>
            <a:ext cx="3417748" cy="825235"/>
          </a:xfrm>
          <a:custGeom>
            <a:avLst/>
            <a:gdLst>
              <a:gd name="connsiteX0" fmla="*/ 0 w 3114611"/>
              <a:gd name="connsiteY0" fmla="*/ 82524 h 825235"/>
              <a:gd name="connsiteX1" fmla="*/ 82524 w 3114611"/>
              <a:gd name="connsiteY1" fmla="*/ 0 h 825235"/>
              <a:gd name="connsiteX2" fmla="*/ 3032088 w 3114611"/>
              <a:gd name="connsiteY2" fmla="*/ 0 h 825235"/>
              <a:gd name="connsiteX3" fmla="*/ 3114612 w 3114611"/>
              <a:gd name="connsiteY3" fmla="*/ 82524 h 825235"/>
              <a:gd name="connsiteX4" fmla="*/ 3114611 w 3114611"/>
              <a:gd name="connsiteY4" fmla="*/ 742712 h 825235"/>
              <a:gd name="connsiteX5" fmla="*/ 3032087 w 3114611"/>
              <a:gd name="connsiteY5" fmla="*/ 825236 h 825235"/>
              <a:gd name="connsiteX6" fmla="*/ 82524 w 3114611"/>
              <a:gd name="connsiteY6" fmla="*/ 825235 h 825235"/>
              <a:gd name="connsiteX7" fmla="*/ 0 w 3114611"/>
              <a:gd name="connsiteY7" fmla="*/ 742711 h 825235"/>
              <a:gd name="connsiteX8" fmla="*/ 0 w 3114611"/>
              <a:gd name="connsiteY8" fmla="*/ 82524 h 82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11" h="825235">
                <a:moveTo>
                  <a:pt x="0" y="82524"/>
                </a:moveTo>
                <a:cubicBezTo>
                  <a:pt x="0" y="36947"/>
                  <a:pt x="36947" y="0"/>
                  <a:pt x="82524" y="0"/>
                </a:cubicBezTo>
                <a:lnTo>
                  <a:pt x="3032088" y="0"/>
                </a:lnTo>
                <a:cubicBezTo>
                  <a:pt x="3077665" y="0"/>
                  <a:pt x="3114612" y="36947"/>
                  <a:pt x="3114612" y="82524"/>
                </a:cubicBezTo>
                <a:cubicBezTo>
                  <a:pt x="3114612" y="302587"/>
                  <a:pt x="3114611" y="522649"/>
                  <a:pt x="3114611" y="742712"/>
                </a:cubicBezTo>
                <a:cubicBezTo>
                  <a:pt x="3114611" y="788289"/>
                  <a:pt x="3077664" y="825236"/>
                  <a:pt x="3032087" y="825236"/>
                </a:cubicBezTo>
                <a:lnTo>
                  <a:pt x="82524" y="825235"/>
                </a:lnTo>
                <a:cubicBezTo>
                  <a:pt x="36947" y="825235"/>
                  <a:pt x="0" y="788288"/>
                  <a:pt x="0" y="742711"/>
                </a:cubicBezTo>
                <a:lnTo>
                  <a:pt x="0" y="82524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85130" rIns="0" bIns="8513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Hoist door able to open</a:t>
            </a:r>
            <a:endParaRPr lang="en-US" sz="1600" kern="1200" dirty="0"/>
          </a:p>
        </p:txBody>
      </p:sp>
    </p:spTree>
    <p:extLst>
      <p:ext uri="{BB962C8B-B14F-4D97-AF65-F5344CB8AC3E}">
        <p14:creationId xmlns:p14="http://schemas.microsoft.com/office/powerpoint/2010/main" val="62235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40277 L -0.01354 -0.43357 " pathEditMode="relative" rAng="0" ptsTypes="AA">
                                      <p:cBhvr>
                                        <p:cTn id="6" dur="21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18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27" presetClass="emph" presetSubtype="0" repeatCount="3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3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3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600"/>
                            </p:stCondLst>
                            <p:childTnLst>
                              <p:par>
                                <p:cTn id="24" presetID="27" presetClass="emph" presetSubtype="0" repeatCount="3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3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00"/>
                            </p:stCondLst>
                            <p:childTnLst>
                              <p:par>
                                <p:cTn id="35" presetID="27" presetClass="emph" presetSubtype="0" repeatCount="4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3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100"/>
                            </p:stCondLst>
                            <p:childTnLst>
                              <p:par>
                                <p:cTn id="51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6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1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6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100"/>
                            </p:stCondLst>
                            <p:childTnLst>
                              <p:par>
                                <p:cTn id="6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1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0.01979 3.7037E-7 " pathEditMode="relative" rAng="0" ptsTypes="AA">
                                      <p:cBhvr>
                                        <p:cTn id="76" dur="13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0" animBg="1"/>
      <p:bldP spid="396" grpId="0" animBg="1"/>
      <p:bldP spid="398" grpId="0" animBg="1"/>
      <p:bldP spid="398" grpId="1" animBg="1"/>
      <p:bldP spid="399" grpId="0" animBg="1"/>
      <p:bldP spid="399" grpId="1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</a:t>
            </a:r>
            <a:br>
              <a:rPr lang="en-US" dirty="0"/>
            </a:br>
            <a:r>
              <a:rPr lang="en-US" dirty="0"/>
              <a:t>Material Hoist Supplementary 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2" y="1984375"/>
            <a:ext cx="8015287" cy="4114800"/>
          </a:xfrm>
        </p:spPr>
        <p:txBody>
          <a:bodyPr/>
          <a:lstStyle/>
          <a:p>
            <a:r>
              <a:rPr lang="en-US" dirty="0" smtClean="0"/>
              <a:t>The hoist door unable to open when the skip of the material hoist is not at the same level of the landing.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03C2A18E-1C41-4705-BB55-1A99E90FD897}" type="slidenum">
              <a:rPr lang="zh-TW" altLang="en-US" smtClean="0"/>
              <a:pPr algn="r">
                <a:defRPr/>
              </a:pPr>
              <a:t>6</a:t>
            </a:fld>
            <a:endParaRPr lang="en-US" altLang="zh-TW" dirty="0"/>
          </a:p>
        </p:txBody>
      </p:sp>
      <p:pic>
        <p:nvPicPr>
          <p:cNvPr id="5" name="DSCN954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1900" y="2656680"/>
            <a:ext cx="6464300" cy="363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</a:t>
            </a:r>
            <a:br>
              <a:rPr lang="en-US" dirty="0"/>
            </a:br>
            <a:r>
              <a:rPr lang="en-US" dirty="0"/>
              <a:t>Material Hoist Supplementary 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2" y="1984375"/>
            <a:ext cx="8104187" cy="4114800"/>
          </a:xfrm>
        </p:spPr>
        <p:txBody>
          <a:bodyPr/>
          <a:lstStyle/>
          <a:p>
            <a:r>
              <a:rPr lang="en-US" dirty="0"/>
              <a:t>The hoist door </a:t>
            </a:r>
            <a:r>
              <a:rPr lang="en-US" dirty="0" smtClean="0"/>
              <a:t>able </a:t>
            </a:r>
            <a:r>
              <a:rPr lang="en-US" dirty="0"/>
              <a:t>to open when the skip of the material hoist </a:t>
            </a:r>
            <a:r>
              <a:rPr lang="en-US" dirty="0" smtClean="0"/>
              <a:t>is </a:t>
            </a:r>
            <a:r>
              <a:rPr lang="en-US" dirty="0"/>
              <a:t>at the same level of the </a:t>
            </a:r>
            <a:r>
              <a:rPr lang="en-US" dirty="0" smtClean="0"/>
              <a:t>landing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03C2A18E-1C41-4705-BB55-1A99E90FD897}" type="slidenum">
              <a:rPr lang="zh-TW" altLang="en-US" smtClean="0"/>
              <a:pPr algn="r">
                <a:defRPr/>
              </a:pPr>
              <a:t>7</a:t>
            </a:fld>
            <a:endParaRPr lang="en-US" altLang="zh-TW" dirty="0"/>
          </a:p>
        </p:txBody>
      </p:sp>
      <p:pic>
        <p:nvPicPr>
          <p:cNvPr id="5" name="DSCN955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2633889"/>
            <a:ext cx="68072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6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1400" y="2772682"/>
            <a:ext cx="4978400" cy="656318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/>
              <a:t>End</a:t>
            </a:r>
          </a:p>
          <a:p>
            <a:pPr marL="0" indent="0" algn="ctr">
              <a:buNone/>
            </a:pPr>
            <a:r>
              <a:rPr lang="en-US" sz="4400" dirty="0" smtClean="0"/>
              <a:t>Thank You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03C2A18E-1C41-4705-BB55-1A99E90FD897}" type="slidenum">
              <a:rPr lang="zh-TW" altLang="en-US" smtClean="0"/>
              <a:pPr algn="r">
                <a:defRPr/>
              </a:pPr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6508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6491</TotalTime>
  <Words>290</Words>
  <Application>Microsoft Office PowerPoint</Application>
  <PresentationFormat>On-screen Show (4:3)</PresentationFormat>
  <Paragraphs>52</Paragraphs>
  <Slides>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Innovative Safety Initiative Award 2015  Safety Operational Device Material Hoist Supplementary Lock      </vt:lpstr>
      <vt:lpstr>Introduction</vt:lpstr>
      <vt:lpstr>Design of  Material Hoist Supplementary Lock</vt:lpstr>
      <vt:lpstr>Materials Required</vt:lpstr>
      <vt:lpstr>Mechanism of  Material Hoist Supplementary Lock</vt:lpstr>
      <vt:lpstr>Mechanism of  Material Hoist Supplementary Lock</vt:lpstr>
      <vt:lpstr>Mechanism of  Material Hoist Supplementary Lock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pyrd001</dc:creator>
  <cp:lastModifiedBy>yinlinglam</cp:lastModifiedBy>
  <cp:revision>316</cp:revision>
  <cp:lastPrinted>2014-05-28T02:42:51Z</cp:lastPrinted>
  <dcterms:created xsi:type="dcterms:W3CDTF">2013-02-22T12:26:22Z</dcterms:created>
  <dcterms:modified xsi:type="dcterms:W3CDTF">2015-04-16T09:45:53Z</dcterms:modified>
</cp:coreProperties>
</file>