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48" r:id="rId1"/>
  </p:sldMasterIdLst>
  <p:notesMasterIdLst>
    <p:notesMasterId r:id="rId10"/>
  </p:notesMasterIdLst>
  <p:sldIdLst>
    <p:sldId id="256" r:id="rId2"/>
    <p:sldId id="265" r:id="rId3"/>
    <p:sldId id="257" r:id="rId4"/>
    <p:sldId id="259" r:id="rId5"/>
    <p:sldId id="261" r:id="rId6"/>
    <p:sldId id="263" r:id="rId7"/>
    <p:sldId id="264" r:id="rId8"/>
    <p:sldId id="266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FB02AD-C1B2-8F48-BAF7-0070210F30C9}" type="datetimeFigureOut">
              <a:rPr lang="en-US" smtClean="0"/>
              <a:t>4/12/2015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194EE7-F29B-E446-9A27-1E7A5BE74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653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94EE7-F29B-E446-9A27-1E7A5BE74B1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592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April 12, 2015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>
    <p:push dir="u"/>
  </p:transition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April 12,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>
    <p:push dir="u"/>
  </p:transition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April 12,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>
    <p:push dir="u"/>
  </p:transition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April 12,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>
    <p:push dir="u"/>
  </p:transition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April 12,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>
    <p:push dir="u"/>
  </p:transition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April 12, 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>
    <p:push dir="u"/>
  </p:transition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April 12, 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>
    <p:push dir="u"/>
  </p:transition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April 12, 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>
    <p:push dir="u"/>
  </p:transition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April 12, 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>
    <p:push dir="u"/>
  </p:transition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April 12, 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>
    <p:push dir="u"/>
  </p:transition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April 12, 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Click="0">
    <p:push dir="u"/>
  </p:transition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7D0EFEE-2756-4A20-BF2A-63F0A94F99AC}" type="datetime4">
              <a:rPr lang="en-US" smtClean="0"/>
              <a:pPr/>
              <a:t>April 12, 2015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</p:sldLayoutIdLst>
  <p:transition spd="slow" advClick="0">
    <p:push dir="u"/>
  </p:transition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jpeg"/><Relationship Id="rId5" Type="http://schemas.openxmlformats.org/officeDocument/2006/relationships/hyperlink" Target="http://www.google.com.hk/imgres?imgurl=http://www.lulusoso.com/upload/20120312/grass_cutting_machine.jpg&amp;imgrefurl=http://diy.1woodworks.com/tag/cnc-wood-cutting-machine-price-in-india&amp;h=800&amp;w=800&amp;tbnid=1Gc75kGhqSUGBM:&amp;zoom=1&amp;docid=71XpKAdy9lz2UM&amp;ei=tJ4kVcW4NoeJ8QWnhYCIDQ&amp;tbm=isch&amp;ved=0CEMQMygeMB4" TargetMode="External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6.jpe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6.jpe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jpeg"/><Relationship Id="rId5" Type="http://schemas.openxmlformats.org/officeDocument/2006/relationships/image" Target="../media/image17.pn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07" y="1301123"/>
            <a:ext cx="8115953" cy="1671709"/>
          </a:xfrm>
        </p:spPr>
        <p:txBody>
          <a:bodyPr>
            <a:normAutofit/>
          </a:bodyPr>
          <a:lstStyle/>
          <a:p>
            <a:r>
              <a:rPr lang="en-US" sz="8000" b="1" dirty="0" smtClean="0"/>
              <a:t>2015</a:t>
            </a:r>
            <a:r>
              <a:rPr lang="zh-TW" altLang="en-US" sz="6500" b="1" dirty="0" smtClean="0"/>
              <a:t>創意工程安全獎</a:t>
            </a:r>
            <a:endParaRPr lang="en-US" sz="6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399" y="5449559"/>
            <a:ext cx="6569149" cy="1089620"/>
          </a:xfrm>
        </p:spPr>
        <p:txBody>
          <a:bodyPr>
            <a:normAutofit/>
          </a:bodyPr>
          <a:lstStyle/>
          <a:p>
            <a:r>
              <a:rPr lang="zh-TW" altLang="en-US" sz="5000" b="1" dirty="0"/>
              <a:t>和興建築有限公司 </a:t>
            </a:r>
            <a:endParaRPr lang="en-US" sz="50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62" y="5143469"/>
            <a:ext cx="1468620" cy="139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779136"/>
      </p:ext>
    </p:extLst>
  </p:cSld>
  <p:clrMapOvr>
    <a:masterClrMapping/>
  </p:clrMapOvr>
  <p:transition spd="slow" advClick="0" advTm="2000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zh-HK" b="1" dirty="0"/>
              <a:t>水務署管轄範圍內的剪草工程</a:t>
            </a:r>
            <a:endParaRPr lang="zh-HK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3019646"/>
            <a:ext cx="4051005" cy="3304953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694" y="2971481"/>
            <a:ext cx="4159962" cy="3353118"/>
          </a:xfrm>
          <a:prstGeom prst="rect">
            <a:avLst/>
          </a:prstGeom>
        </p:spPr>
      </p:pic>
      <p:pic>
        <p:nvPicPr>
          <p:cNvPr id="6" name="part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248400"/>
            <a:ext cx="609600" cy="6096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700" y="142844"/>
            <a:ext cx="1170134" cy="111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187248"/>
      </p:ext>
    </p:extLst>
  </p:cSld>
  <p:clrMapOvr>
    <a:masterClrMapping/>
  </p:clrMapOvr>
  <p:transition spd="slow" advClick="0" advTm="1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54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17176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HK" altLang="en-US" sz="4900" b="1" dirty="0" smtClean="0"/>
              <a:t>剪草機</a:t>
            </a:r>
            <a:r>
              <a:rPr lang="zh-TW" altLang="en-US" sz="4900" b="1" dirty="0" smtClean="0"/>
              <a:t>附加</a:t>
            </a:r>
            <a:r>
              <a:rPr lang="zh-HK" altLang="en-US" sz="4900" b="1" dirty="0" smtClean="0"/>
              <a:t>防護罩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11475" y="2154274"/>
            <a:ext cx="3291840" cy="639762"/>
          </a:xfrm>
        </p:spPr>
        <p:txBody>
          <a:bodyPr/>
          <a:lstStyle/>
          <a:p>
            <a:r>
              <a:rPr lang="zh-TW" altLang="en-US" sz="3000" b="1" u="sng" dirty="0"/>
              <a:t>一般的剪草機</a:t>
            </a:r>
            <a:r>
              <a:rPr lang="en-US" sz="3000" b="1" u="sng" dirty="0"/>
              <a:t>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0" y="2898811"/>
            <a:ext cx="3157538" cy="3116227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/>
              <a:buChar char="•"/>
            </a:pPr>
            <a:r>
              <a:rPr lang="zh-TW" altLang="en-US" sz="3000" dirty="0"/>
              <a:t>輕便為主</a:t>
            </a:r>
            <a:r>
              <a:rPr lang="en-US" sz="3000" dirty="0"/>
              <a:t> </a:t>
            </a:r>
            <a:endParaRPr lang="en-US" sz="3000" dirty="0" smtClean="0"/>
          </a:p>
          <a:p>
            <a:pPr marL="0" indent="0">
              <a:buNone/>
            </a:pPr>
            <a:endParaRPr lang="en-US" sz="3000" dirty="0" smtClean="0"/>
          </a:p>
          <a:p>
            <a:pPr marL="342900" indent="-342900">
              <a:buFont typeface="Arial"/>
              <a:buChar char="•"/>
            </a:pPr>
            <a:r>
              <a:rPr lang="zh-TW" altLang="en-US" sz="3000" dirty="0" smtClean="0"/>
              <a:t>保護罩的設計較小</a:t>
            </a:r>
            <a:endParaRPr lang="en-US" altLang="zh-TW" sz="3000" dirty="0" smtClean="0"/>
          </a:p>
          <a:p>
            <a:pPr marL="0" indent="0">
              <a:buNone/>
            </a:pPr>
            <a:endParaRPr lang="en-US" altLang="zh-TW" sz="3000" dirty="0" smtClean="0"/>
          </a:p>
          <a:p>
            <a:pPr marL="342900" indent="-342900">
              <a:buFont typeface="Arial"/>
              <a:buChar char="•"/>
            </a:pPr>
            <a:r>
              <a:rPr lang="zh-TW" altLang="en-US" sz="3000" dirty="0"/>
              <a:t>碎石反彈</a:t>
            </a:r>
            <a:r>
              <a:rPr lang="en-US" sz="3000" dirty="0"/>
              <a:t> </a:t>
            </a:r>
            <a:r>
              <a:rPr lang="en-US" sz="3000" dirty="0" smtClean="0"/>
              <a:t> </a:t>
            </a:r>
            <a:endParaRPr lang="en-US" sz="3000" dirty="0"/>
          </a:p>
        </p:txBody>
      </p:sp>
      <p:pic>
        <p:nvPicPr>
          <p:cNvPr id="7" name="圖片 6" descr="grass cutting machinery的圖片搜尋結果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425" y="2543175"/>
            <a:ext cx="1993080" cy="360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art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05825" y="6248400"/>
            <a:ext cx="609600" cy="6096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700" y="142844"/>
            <a:ext cx="1170134" cy="1112042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688" y="2314769"/>
            <a:ext cx="3550423" cy="3933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635085"/>
      </p:ext>
    </p:extLst>
  </p:cSld>
  <p:clrMapOvr>
    <a:masterClrMapping/>
  </p:clrMapOvr>
  <p:transition spd="slow" advClick="0" advTm="285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832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7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5" grpId="0" build="p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730" y="854683"/>
            <a:ext cx="7927848" cy="799713"/>
          </a:xfrm>
        </p:spPr>
        <p:txBody>
          <a:bodyPr>
            <a:noAutofit/>
          </a:bodyPr>
          <a:lstStyle/>
          <a:p>
            <a:r>
              <a:rPr lang="zh-HK" altLang="en-US" sz="4000" b="1" dirty="0" smtClean="0"/>
              <a:t>剪草機</a:t>
            </a:r>
            <a:r>
              <a:rPr lang="zh-TW" altLang="en-US" sz="4000" b="1" dirty="0" smtClean="0"/>
              <a:t>附加</a:t>
            </a:r>
            <a:r>
              <a:rPr lang="zh-HK" altLang="en-US" sz="4000" b="1" dirty="0" smtClean="0"/>
              <a:t>防護罩</a:t>
            </a:r>
            <a:endParaRPr lang="en-US" sz="4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871438"/>
            <a:ext cx="3291840" cy="639762"/>
          </a:xfrm>
        </p:spPr>
        <p:txBody>
          <a:bodyPr/>
          <a:lstStyle/>
          <a:p>
            <a:pPr algn="ctr"/>
            <a:r>
              <a:rPr lang="zh-TW" altLang="en-US" sz="3000" b="1" dirty="0">
                <a:solidFill>
                  <a:srgbClr val="FF0000"/>
                </a:solidFill>
              </a:rPr>
              <a:t>制作簡單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>
          <a:xfrm>
            <a:off x="3846007" y="1658895"/>
            <a:ext cx="3291840" cy="639762"/>
          </a:xfrm>
        </p:spPr>
        <p:txBody>
          <a:bodyPr/>
          <a:lstStyle/>
          <a:p>
            <a:pPr algn="ctr"/>
            <a:r>
              <a:rPr lang="zh-TW" altLang="en-US" sz="3000" b="1" dirty="0">
                <a:solidFill>
                  <a:srgbClr val="FF0000"/>
                </a:solidFill>
              </a:rPr>
              <a:t>安裝方便</a:t>
            </a:r>
            <a:r>
              <a:rPr lang="en-US" sz="30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308344" y="2881297"/>
            <a:ext cx="3291840" cy="3840480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zh-TW" altLang="en-US" sz="3000" dirty="0"/>
              <a:t>普通角鐵</a:t>
            </a:r>
            <a:r>
              <a:rPr lang="zh-TW" altLang="en-US" sz="3000" dirty="0" smtClean="0"/>
              <a:t>四件</a:t>
            </a:r>
            <a:endParaRPr lang="en-US" altLang="zh-TW" sz="3000" dirty="0"/>
          </a:p>
          <a:p>
            <a:pPr marL="342900" indent="-342900">
              <a:buFont typeface="Arial"/>
              <a:buChar char="•"/>
            </a:pPr>
            <a:r>
              <a:rPr lang="zh-TW" altLang="en-US" sz="3000" dirty="0" smtClean="0"/>
              <a:t>透明塑</a:t>
            </a:r>
            <a:r>
              <a:rPr lang="zh-TW" altLang="en-US" sz="3000" dirty="0"/>
              <a:t>膠片</a:t>
            </a:r>
            <a:endParaRPr lang="en-US" sz="3000" dirty="0"/>
          </a:p>
          <a:p>
            <a:endParaRPr lang="en-US" sz="3000" dirty="0"/>
          </a:p>
          <a:p>
            <a:pPr marL="342900" lvl="0" indent="-342900">
              <a:buFont typeface="Wingdings" charset="2"/>
              <a:buChar char="Ø"/>
            </a:pPr>
            <a:r>
              <a:rPr lang="zh-TW" altLang="en-US" sz="3000" dirty="0" smtClean="0"/>
              <a:t>直徑</a:t>
            </a:r>
            <a:r>
              <a:rPr lang="en-US" sz="3000" dirty="0"/>
              <a:t>=</a:t>
            </a:r>
            <a:r>
              <a:rPr lang="en-US" sz="3000" dirty="0" smtClean="0"/>
              <a:t>300mm</a:t>
            </a:r>
          </a:p>
          <a:p>
            <a:pPr marL="342900" lvl="0" indent="-342900">
              <a:buFont typeface="Wingdings" charset="2"/>
              <a:buChar char="Ø"/>
            </a:pPr>
            <a:r>
              <a:rPr lang="zh-TW" altLang="en-US" sz="3000" dirty="0" smtClean="0"/>
              <a:t>厚度</a:t>
            </a:r>
            <a:r>
              <a:rPr lang="en-US" sz="3000" dirty="0"/>
              <a:t>=</a:t>
            </a:r>
            <a:r>
              <a:rPr lang="en-US" sz="3000" dirty="0" smtClean="0"/>
              <a:t>6mm</a:t>
            </a:r>
          </a:p>
          <a:p>
            <a:pPr marL="342900" lvl="0" indent="-342900">
              <a:buFont typeface="Wingdings" charset="2"/>
              <a:buChar char="Ø"/>
            </a:pPr>
            <a:r>
              <a:rPr lang="zh-TW" altLang="en-US" sz="3000" dirty="0" smtClean="0"/>
              <a:t>重量</a:t>
            </a:r>
            <a:r>
              <a:rPr lang="zh-TW" altLang="en-US" sz="3000" dirty="0"/>
              <a:t>約</a:t>
            </a:r>
            <a:r>
              <a:rPr lang="zh-TW" altLang="en-US" sz="3000" dirty="0" smtClean="0"/>
              <a:t>為</a:t>
            </a:r>
            <a:r>
              <a:rPr lang="en-US" altLang="zh-TW" sz="3000" dirty="0"/>
              <a:t>0</a:t>
            </a:r>
            <a:r>
              <a:rPr lang="en-US" sz="3000" dirty="0" smtClean="0"/>
              <a:t>.8kg </a:t>
            </a:r>
            <a:endParaRPr lang="en-US" sz="30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3846006" y="2277284"/>
            <a:ext cx="4762129" cy="3840480"/>
          </a:xfrm>
        </p:spPr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zh-HK" altLang="en-US" sz="2800" dirty="0"/>
              <a:t>只需用喉碼將</a:t>
            </a:r>
            <a:r>
              <a:rPr lang="zh-TW" altLang="en-US" sz="2800" dirty="0"/>
              <a:t>附加防護罩固定在剪草</a:t>
            </a:r>
            <a:r>
              <a:rPr lang="zh-TW" altLang="en-US" sz="2800" dirty="0" smtClean="0"/>
              <a:t>機軸上</a:t>
            </a:r>
            <a:endParaRPr lang="en-US" altLang="zh-TW" sz="2800" dirty="0" smtClean="0"/>
          </a:p>
          <a:p>
            <a:pPr marL="457200" indent="-457200">
              <a:buFont typeface="Arial"/>
              <a:buChar char="•"/>
            </a:pPr>
            <a:r>
              <a:rPr lang="zh-TW" altLang="en-US" sz="2800" dirty="0" smtClean="0"/>
              <a:t>適用於市面上大部分的手提剪草機</a:t>
            </a:r>
            <a:endParaRPr lang="en-US" sz="2800" dirty="0"/>
          </a:p>
          <a:p>
            <a:endParaRPr lang="en-US" sz="3000" dirty="0"/>
          </a:p>
        </p:txBody>
      </p:sp>
      <p:pic>
        <p:nvPicPr>
          <p:cNvPr id="4" name="圖片 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14" y="4381996"/>
            <a:ext cx="2848021" cy="2354157"/>
          </a:xfrm>
          <a:prstGeom prst="rect">
            <a:avLst/>
          </a:prstGeom>
        </p:spPr>
      </p:pic>
      <p:pic>
        <p:nvPicPr>
          <p:cNvPr id="8" name="圖片 6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735" y="4373211"/>
            <a:ext cx="2942228" cy="2348566"/>
          </a:xfrm>
          <a:prstGeom prst="rect">
            <a:avLst/>
          </a:prstGeom>
        </p:spPr>
      </p:pic>
      <p:pic>
        <p:nvPicPr>
          <p:cNvPr id="10" name="part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46363" y="3772396"/>
            <a:ext cx="609600" cy="60960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700" y="142844"/>
            <a:ext cx="1170134" cy="111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763734"/>
      </p:ext>
    </p:extLst>
  </p:cSld>
  <p:clrMapOvr>
    <a:masterClrMapping/>
  </p:clrMapOvr>
  <p:transition spd="slow" advClick="0" advTm="415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128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3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36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  <p:bldP spid="5" grpId="0" build="p"/>
      <p:bldP spid="6" grpId="0" build="p"/>
      <p:bldP spid="3" grpId="0" build="p"/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050" y="681541"/>
            <a:ext cx="8229600" cy="851413"/>
          </a:xfrm>
        </p:spPr>
        <p:txBody>
          <a:bodyPr>
            <a:noAutofit/>
          </a:bodyPr>
          <a:lstStyle/>
          <a:p>
            <a:r>
              <a:rPr lang="zh-HK" altLang="en-US" sz="4000" b="1" dirty="0" smtClean="0"/>
              <a:t>剪草機</a:t>
            </a:r>
            <a:r>
              <a:rPr lang="zh-TW" altLang="en-US" sz="4000" b="1" dirty="0" smtClean="0"/>
              <a:t>附加</a:t>
            </a:r>
            <a:r>
              <a:rPr lang="zh-HK" altLang="en-US" sz="4000" b="1" dirty="0" smtClean="0"/>
              <a:t>防護罩</a:t>
            </a:r>
            <a:r>
              <a:rPr lang="en-US" altLang="zh-HK" sz="4000" b="1" dirty="0" smtClean="0"/>
              <a:t> </a:t>
            </a:r>
            <a:endParaRPr lang="en-US" sz="4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61785" y="1656871"/>
            <a:ext cx="3291840" cy="639762"/>
          </a:xfrm>
        </p:spPr>
        <p:txBody>
          <a:bodyPr/>
          <a:lstStyle/>
          <a:p>
            <a:r>
              <a:rPr lang="zh-TW" altLang="en-US" sz="3000" b="1" dirty="0" smtClean="0">
                <a:solidFill>
                  <a:srgbClr val="FF0000"/>
                </a:solidFill>
              </a:rPr>
              <a:t>    靈活</a:t>
            </a:r>
            <a:r>
              <a:rPr lang="zh-TW" altLang="en-US" sz="3000" b="1" dirty="0">
                <a:solidFill>
                  <a:srgbClr val="FF0000"/>
                </a:solidFill>
              </a:rPr>
              <a:t>運用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>
          <a:xfrm>
            <a:off x="4919472" y="1656871"/>
            <a:ext cx="3291840" cy="639762"/>
          </a:xfrm>
        </p:spPr>
        <p:txBody>
          <a:bodyPr/>
          <a:lstStyle/>
          <a:p>
            <a:pPr algn="ctr"/>
            <a:r>
              <a:rPr lang="zh-TW" altLang="en-US" sz="3000" b="1" dirty="0">
                <a:solidFill>
                  <a:srgbClr val="FF0000"/>
                </a:solidFill>
              </a:rPr>
              <a:t>使用</a:t>
            </a:r>
            <a:r>
              <a:rPr lang="zh-TW" altLang="en-US" sz="3000" b="1" dirty="0" smtClean="0">
                <a:solidFill>
                  <a:srgbClr val="FF0000"/>
                </a:solidFill>
              </a:rPr>
              <a:t>方便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350572" y="2551813"/>
            <a:ext cx="4100169" cy="3179701"/>
          </a:xfrm>
        </p:spPr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zh-HK" altLang="en-US" sz="3000" dirty="0"/>
              <a:t>應不同地形</a:t>
            </a:r>
            <a:r>
              <a:rPr lang="zh-TW" altLang="en-US" sz="3000" dirty="0"/>
              <a:t>，</a:t>
            </a:r>
            <a:r>
              <a:rPr lang="zh-HK" altLang="en-US" sz="3000" dirty="0"/>
              <a:t>可自由調校</a:t>
            </a:r>
            <a:r>
              <a:rPr lang="zh-HK" altLang="en-US" sz="3000" dirty="0" smtClean="0"/>
              <a:t>高度</a:t>
            </a:r>
            <a:endParaRPr lang="en-US" sz="30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812844" y="2296633"/>
            <a:ext cx="3872262" cy="3434882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zh-TW" altLang="en-US" sz="3000" dirty="0"/>
              <a:t>使用</a:t>
            </a:r>
            <a:r>
              <a:rPr lang="zh-TW" altLang="en-US" sz="3000" dirty="0" smtClean="0"/>
              <a:t>透明物料製作防護罩，絕不遮擋視線。</a:t>
            </a:r>
            <a:endParaRPr lang="en-US" sz="3000" dirty="0"/>
          </a:p>
          <a:p>
            <a:endParaRPr lang="en-US" sz="3000" dirty="0"/>
          </a:p>
        </p:txBody>
      </p:sp>
      <p:pic>
        <p:nvPicPr>
          <p:cNvPr id="4" name="圖片 9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3793554"/>
            <a:ext cx="3696425" cy="2643612"/>
          </a:xfrm>
          <a:prstGeom prst="rect">
            <a:avLst/>
          </a:prstGeom>
        </p:spPr>
      </p:pic>
      <p:pic>
        <p:nvPicPr>
          <p:cNvPr id="8" name="圖片 12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472" y="3793554"/>
            <a:ext cx="3629025" cy="2721610"/>
          </a:xfrm>
          <a:prstGeom prst="rect">
            <a:avLst/>
          </a:prstGeom>
        </p:spPr>
      </p:pic>
      <p:pic>
        <p:nvPicPr>
          <p:cNvPr id="10" name="part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03050" y="6132366"/>
            <a:ext cx="609600" cy="60960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700" y="142844"/>
            <a:ext cx="1170134" cy="111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763734"/>
      </p:ext>
    </p:extLst>
  </p:cSld>
  <p:clrMapOvr>
    <a:masterClrMapping/>
  </p:clrMapOvr>
  <p:transition spd="slow" advClick="0" advTm="17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56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  <p:bldP spid="5" grpId="0" build="p"/>
      <p:bldP spid="6" grpId="0" build="p"/>
      <p:bldP spid="3" grpId="0" build="p"/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056" y="977588"/>
            <a:ext cx="5791200" cy="898925"/>
          </a:xfrm>
        </p:spPr>
        <p:txBody>
          <a:bodyPr>
            <a:normAutofit/>
          </a:bodyPr>
          <a:lstStyle/>
          <a:p>
            <a:r>
              <a:rPr lang="zh-HK" altLang="en-US" sz="4000" b="1" dirty="0" smtClean="0"/>
              <a:t>剪草機</a:t>
            </a:r>
            <a:r>
              <a:rPr lang="zh-TW" altLang="en-US" sz="4000" b="1" dirty="0" smtClean="0"/>
              <a:t>附加</a:t>
            </a:r>
            <a:r>
              <a:rPr lang="zh-HK" altLang="en-US" sz="4000" b="1" dirty="0" smtClean="0"/>
              <a:t>防護罩</a:t>
            </a:r>
            <a:r>
              <a:rPr lang="en-US" altLang="zh-HK" sz="4000" b="1" dirty="0" smtClean="0"/>
              <a:t> </a:t>
            </a:r>
            <a:r>
              <a:rPr lang="en-US" altLang="zh-TW" sz="4000" b="1" dirty="0" smtClean="0"/>
              <a:t> </a:t>
            </a:r>
            <a:endParaRPr lang="en-US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2184924"/>
            <a:ext cx="4040188" cy="659352"/>
          </a:xfrm>
        </p:spPr>
        <p:txBody>
          <a:bodyPr>
            <a:normAutofit/>
          </a:bodyPr>
          <a:lstStyle/>
          <a:p>
            <a:r>
              <a:rPr lang="zh-TW" altLang="en-US" sz="3000" b="1" dirty="0" smtClean="0">
                <a:solidFill>
                  <a:srgbClr val="FF0000"/>
                </a:solidFill>
              </a:rPr>
              <a:t>            清洗容易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289060" y="2895649"/>
            <a:ext cx="6687802" cy="1272566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zh-TW" altLang="en-US" sz="3000" dirty="0" smtClean="0"/>
              <a:t>使用滑面塑膠製作防護罩，容易清潔</a:t>
            </a:r>
            <a:endParaRPr lang="en-US" sz="3000" dirty="0"/>
          </a:p>
        </p:txBody>
      </p:sp>
      <p:pic>
        <p:nvPicPr>
          <p:cNvPr id="8" name="圖片 18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060" y="3673119"/>
            <a:ext cx="3455035" cy="2495550"/>
          </a:xfrm>
          <a:prstGeom prst="rect">
            <a:avLst/>
          </a:prstGeom>
        </p:spPr>
      </p:pic>
      <p:pic>
        <p:nvPicPr>
          <p:cNvPr id="6" name="part 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34400" y="6053137"/>
            <a:ext cx="609600" cy="6096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112" y="95002"/>
            <a:ext cx="1170134" cy="111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763734"/>
      </p:ext>
    </p:extLst>
  </p:cSld>
  <p:clrMapOvr>
    <a:masterClrMapping/>
  </p:clrMapOvr>
  <p:transition spd="slow" advClick="0" advTm="85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23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4" grpId="0" build="p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041075"/>
            <a:ext cx="9144000" cy="1532557"/>
          </a:xfrm>
        </p:spPr>
        <p:txBody>
          <a:bodyPr>
            <a:normAutofit/>
          </a:bodyPr>
          <a:lstStyle/>
          <a:p>
            <a:r>
              <a:rPr lang="zh-HK" altLang="en-US" sz="4000" b="1" dirty="0" smtClean="0"/>
              <a:t>    </a:t>
            </a:r>
            <a:r>
              <a:rPr lang="zh-HK" altLang="en-US" sz="4000" b="1" dirty="0" smtClean="0">
                <a:solidFill>
                  <a:srgbClr val="FFFF00"/>
                </a:solidFill>
              </a:rPr>
              <a:t>剪草機</a:t>
            </a:r>
            <a:r>
              <a:rPr lang="zh-TW" altLang="en-US" sz="4000" b="1" dirty="0" smtClean="0">
                <a:solidFill>
                  <a:srgbClr val="FFFF00"/>
                </a:solidFill>
              </a:rPr>
              <a:t>附加</a:t>
            </a:r>
            <a:r>
              <a:rPr lang="zh-HK" altLang="en-US" sz="4000" b="1" dirty="0" smtClean="0">
                <a:solidFill>
                  <a:srgbClr val="FFFF00"/>
                </a:solidFill>
              </a:rPr>
              <a:t>防護罩</a:t>
            </a:r>
            <a:r>
              <a:rPr lang="zh-TW" altLang="zh-HK" sz="4000" b="1" dirty="0" smtClean="0">
                <a:solidFill>
                  <a:srgbClr val="FFFF00"/>
                </a:solidFill>
              </a:rPr>
              <a:t>－</a:t>
            </a:r>
            <a:r>
              <a:rPr lang="en-US" altLang="zh-TW" sz="4000" b="1" dirty="0" smtClean="0">
                <a:solidFill>
                  <a:srgbClr val="FFFF00"/>
                </a:solidFill>
              </a:rPr>
              <a:t> </a:t>
            </a:r>
            <a:r>
              <a:rPr lang="zh-TW" altLang="en-US" sz="4000" b="1" dirty="0" smtClean="0">
                <a:solidFill>
                  <a:srgbClr val="FFFF00"/>
                </a:solidFill>
              </a:rPr>
              <a:t>小設計</a:t>
            </a:r>
            <a:r>
              <a:rPr lang="zh-TW" altLang="en-US" sz="4000" b="1" dirty="0">
                <a:solidFill>
                  <a:srgbClr val="FFFF00"/>
                </a:solidFill>
              </a:rPr>
              <a:t>，大作用</a:t>
            </a:r>
            <a:endParaRPr lang="en-US" sz="4000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pic>
        <p:nvPicPr>
          <p:cNvPr id="4" name="圖片 17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873" y="2573633"/>
            <a:ext cx="4567961" cy="41834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701207"/>
            <a:ext cx="480591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zh-TW" altLang="en-US" sz="2900" b="1" dirty="0" smtClean="0"/>
              <a:t>護罩更有效地控制雜草</a:t>
            </a:r>
            <a:r>
              <a:rPr lang="en-US" altLang="zh-TW" sz="2900" b="1" dirty="0" smtClean="0"/>
              <a:t>, </a:t>
            </a:r>
            <a:r>
              <a:rPr lang="zh-TW" altLang="en-US" sz="2900" b="1" dirty="0" smtClean="0"/>
              <a:t>碎石飛濺範圍</a:t>
            </a:r>
            <a:endParaRPr lang="en-US" sz="2900" dirty="0"/>
          </a:p>
          <a:p>
            <a:endParaRPr lang="en-US" altLang="zh-TW" sz="3000" b="1" dirty="0" smtClean="0"/>
          </a:p>
          <a:p>
            <a:pPr marL="285750" indent="-285750">
              <a:buFont typeface="Wingdings" charset="2"/>
              <a:buChar char="ü"/>
            </a:pPr>
            <a:r>
              <a:rPr lang="zh-TW" altLang="en-US" sz="3000" b="1" dirty="0" smtClean="0">
                <a:solidFill>
                  <a:srgbClr val="FFFF00"/>
                </a:solidFill>
              </a:rPr>
              <a:t>工友</a:t>
            </a:r>
            <a:r>
              <a:rPr lang="zh-TW" altLang="en-US" sz="3000" b="1" dirty="0">
                <a:solidFill>
                  <a:srgbClr val="FFFF00"/>
                </a:solidFill>
              </a:rPr>
              <a:t>接受程度</a:t>
            </a:r>
            <a:r>
              <a:rPr lang="en-US" sz="3000" b="1" dirty="0">
                <a:solidFill>
                  <a:srgbClr val="FFFF00"/>
                </a:solidFill>
              </a:rPr>
              <a:t>:</a:t>
            </a:r>
            <a:br>
              <a:rPr lang="en-US" sz="3000" b="1" dirty="0">
                <a:solidFill>
                  <a:srgbClr val="FFFF00"/>
                </a:solidFill>
              </a:rPr>
            </a:br>
            <a:r>
              <a:rPr lang="zh-TW" altLang="en-US" sz="2900" b="1" dirty="0"/>
              <a:t>非常樂意使用及感覺使用時有</a:t>
            </a:r>
            <a:r>
              <a:rPr lang="zh-TW" altLang="en-US" sz="2900" b="1" dirty="0" smtClean="0"/>
              <a:t>安全感</a:t>
            </a:r>
            <a:r>
              <a:rPr lang="en-US" altLang="zh-TW" sz="3000" b="1" dirty="0" smtClean="0"/>
              <a:t/>
            </a:r>
            <a:br>
              <a:rPr lang="en-US" altLang="zh-TW" sz="3000" b="1" dirty="0" smtClean="0"/>
            </a:br>
            <a:endParaRPr lang="en-US" altLang="zh-TW" sz="3000" dirty="0" smtClean="0"/>
          </a:p>
          <a:p>
            <a:pPr marL="285750" indent="-285750">
              <a:buFont typeface="Wingdings" charset="2"/>
              <a:buChar char="ü"/>
            </a:pPr>
            <a:r>
              <a:rPr lang="zh-TW" altLang="en-US" sz="3000" b="1" dirty="0" smtClean="0">
                <a:solidFill>
                  <a:srgbClr val="FFFF00"/>
                </a:solidFill>
              </a:rPr>
              <a:t>裝置效果</a:t>
            </a:r>
            <a:r>
              <a:rPr lang="en-US" sz="3000" b="1" dirty="0" smtClean="0">
                <a:solidFill>
                  <a:srgbClr val="FFFF00"/>
                </a:solidFill>
              </a:rPr>
              <a:t>: </a:t>
            </a:r>
            <a:r>
              <a:rPr lang="en-US" sz="3000" b="1" dirty="0" smtClean="0"/>
              <a:t/>
            </a:r>
            <a:br>
              <a:rPr lang="en-US" sz="3000" b="1" dirty="0" smtClean="0"/>
            </a:br>
            <a:r>
              <a:rPr lang="zh-TW" altLang="en-US" sz="2900" b="1" dirty="0" smtClean="0"/>
              <a:t>在進</a:t>
            </a:r>
            <a:r>
              <a:rPr lang="zh-TW" altLang="en-US" sz="2900" b="1" dirty="0"/>
              <a:t>行剪草工作時給小石或樹枝打中的情況亦已大大減少</a:t>
            </a:r>
            <a:r>
              <a:rPr lang="en-US" sz="2900" dirty="0"/>
              <a:t> </a:t>
            </a:r>
          </a:p>
        </p:txBody>
      </p:sp>
      <p:pic>
        <p:nvPicPr>
          <p:cNvPr id="5" name="part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34400" y="1851541"/>
            <a:ext cx="609600" cy="6096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866" y="0"/>
            <a:ext cx="1170134" cy="111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852684"/>
      </p:ext>
    </p:extLst>
  </p:cSld>
  <p:clrMapOvr>
    <a:masterClrMapping/>
  </p:clrMapOvr>
  <p:transition spd="slow" advClick="0" advTm="295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938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zh-HK" altLang="en-US" sz="8800" dirty="0"/>
              <a:t>完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866" y="0"/>
            <a:ext cx="1170134" cy="111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424557"/>
      </p:ext>
    </p:extLst>
  </p:cSld>
  <p:clrMapOvr>
    <a:masterClrMapping/>
  </p:clrMapOvr>
  <p:transition spd="slow" advClick="0" advTm="2000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379</TotalTime>
  <Words>157</Words>
  <Application>Microsoft Office PowerPoint</Application>
  <PresentationFormat>如螢幕大小 (4:3)</PresentationFormat>
  <Paragraphs>36</Paragraphs>
  <Slides>8</Slides>
  <Notes>1</Notes>
  <HiddenSlides>0</HiddenSlides>
  <MMClips>6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6" baseType="lpstr">
      <vt:lpstr>微軟正黑體</vt:lpstr>
      <vt:lpstr>新細明體</vt:lpstr>
      <vt:lpstr>Arial</vt:lpstr>
      <vt:lpstr>Calibri</vt:lpstr>
      <vt:lpstr>Constantia</vt:lpstr>
      <vt:lpstr>Wingdings</vt:lpstr>
      <vt:lpstr>Wingdings 2</vt:lpstr>
      <vt:lpstr>流線</vt:lpstr>
      <vt:lpstr>2015創意工程安全獎</vt:lpstr>
      <vt:lpstr>水務署管轄範圍內的剪草工程</vt:lpstr>
      <vt:lpstr>剪草機附加防護罩 </vt:lpstr>
      <vt:lpstr>剪草機附加防護罩</vt:lpstr>
      <vt:lpstr>剪草機附加防護罩 </vt:lpstr>
      <vt:lpstr>剪草機附加防護罩  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2015創意工程安全獎</dc:title>
  <dc:creator>a bc</dc:creator>
  <cp:lastModifiedBy>Michael</cp:lastModifiedBy>
  <cp:revision>45</cp:revision>
  <dcterms:created xsi:type="dcterms:W3CDTF">2015-04-07T05:04:50Z</dcterms:created>
  <dcterms:modified xsi:type="dcterms:W3CDTF">2015-04-12T09:02:05Z</dcterms:modified>
</cp:coreProperties>
</file>